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d55b74d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d55b74d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5fce97962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fce97962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2cbb5ea01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2cbb5ea01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 understanding of the application the client hopes to produce.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2c7e11215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2c7e11215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6c6a2b0449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c6a2b0449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SzPts val="1000"/>
              <a:buChar char="●"/>
            </a:pPr>
            <a:r>
              <a:rPr lang="en" sz="1000">
                <a:highlight>
                  <a:srgbClr val="FFFFFF"/>
                </a:highlight>
              </a:rPr>
              <a:t>Each participant will be given a marker and large format sticky notes.</a:t>
            </a:r>
            <a:endParaRPr sz="1000">
              <a:highlight>
                <a:srgbClr val="FFFFFF"/>
              </a:highlight>
            </a:endParaRPr>
          </a:p>
          <a:p>
            <a:pPr indent="-292100" lvl="0" marL="457200" rtl="0" algn="l">
              <a:lnSpc>
                <a:spcPct val="115000"/>
              </a:lnSpc>
              <a:spcBef>
                <a:spcPts val="0"/>
              </a:spcBef>
              <a:spcAft>
                <a:spcPts val="0"/>
              </a:spcAft>
              <a:buSzPts val="1000"/>
              <a:buChar char="●"/>
            </a:pPr>
            <a:r>
              <a:rPr lang="en" sz="1000">
                <a:highlight>
                  <a:srgbClr val="FFFFFF"/>
                </a:highlight>
              </a:rPr>
              <a:t>Facilitator presents questions then directs the participants to respond using the sticky notes, presenting their notes and placing them on a board or wall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6c6a2b0449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c6a2b044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SzPts val="1000"/>
              <a:buChar char="●"/>
            </a:pPr>
            <a:r>
              <a:rPr lang="en" sz="1000">
                <a:highlight>
                  <a:srgbClr val="FFFFFF"/>
                </a:highlight>
              </a:rPr>
              <a:t>We’ll work toward a common definition - creating alignment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6c6a2b0449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6c6a2b0449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We’ll define the users — including the admins responsible for managing the backend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6c6a2b0449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6c6a2b0449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We’ll </a:t>
            </a:r>
            <a:r>
              <a:rPr lang="en"/>
              <a:t>determine</a:t>
            </a:r>
            <a:r>
              <a:rPr lang="en"/>
              <a:t> the key benefits for the users — to better understand what’s most important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6c6a2b0449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6c6a2b0449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Work to define success criteria that can be measured</a:t>
            </a:r>
            <a:endParaRPr/>
          </a:p>
          <a:p>
            <a:pPr indent="-317500" lvl="0" marL="457200" rtl="0" algn="l">
              <a:spcBef>
                <a:spcPts val="0"/>
              </a:spcBef>
              <a:spcAft>
                <a:spcPts val="0"/>
              </a:spcAft>
              <a:buSzPts val="1400"/>
              <a:buChar char="●"/>
            </a:pPr>
            <a:r>
              <a:rPr lang="en"/>
              <a:t>Align the top three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6c6a2b0449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6c6a2b0449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Align stakeholders and prioritize</a:t>
            </a:r>
            <a:endParaRPr/>
          </a:p>
          <a:p>
            <a:pPr indent="-317500" lvl="0" marL="457200" rtl="0" algn="l">
              <a:spcBef>
                <a:spcPts val="0"/>
              </a:spcBef>
              <a:spcAft>
                <a:spcPts val="0"/>
              </a:spcAft>
              <a:buSzPts val="1400"/>
              <a:buChar char="●"/>
            </a:pPr>
            <a:r>
              <a:rPr lang="en"/>
              <a:t>Must-have, nice-to have and a parking lot for features that can be added in a future release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6c6a2b0449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6c6a2b0449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Engage IT participants</a:t>
            </a:r>
            <a:endParaRPr/>
          </a:p>
          <a:p>
            <a:pPr indent="-317500" lvl="0" marL="457200" rtl="0" algn="l">
              <a:spcBef>
                <a:spcPts val="0"/>
              </a:spcBef>
              <a:spcAft>
                <a:spcPts val="0"/>
              </a:spcAft>
              <a:buSzPts val="1400"/>
              <a:buChar char="●"/>
            </a:pPr>
            <a:r>
              <a:rPr lang="en"/>
              <a:t>Discuss backend tech, data sources, security, etc. to make sure your big idea is feasible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6c6a2b0449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6c6a2b044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a:highlight>
                  <a:srgbClr val="FFFFFF"/>
                </a:highlight>
              </a:rPr>
              <a:t>G</a:t>
            </a:r>
            <a:r>
              <a:rPr lang="en">
                <a:highlight>
                  <a:srgbClr val="FFFFFF"/>
                </a:highlight>
              </a:rPr>
              <a:t>oal is to align stakeholders on a common definition of the solution you are trying to develop</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Help the participants work toward a consensus</a:t>
            </a:r>
            <a:endParaRPr>
              <a:highlight>
                <a:srgbClr val="FFFFFF"/>
              </a:highligh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6c6a2b0449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6c6a2b0449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a:highlight>
                  <a:srgbClr val="FFFFFF"/>
                </a:highlight>
              </a:rPr>
              <a:t>Goal is to better understand user roles and audience</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Add three columns on the board to rank users:</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Primary</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Secondary </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Parking Lot</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Help the participants work toward a consensus</a:t>
            </a:r>
            <a:endParaRPr>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6c6a2b0449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6c6a2b0449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a:highlight>
                  <a:srgbClr val="FFFFFF"/>
                </a:highlight>
              </a:rPr>
              <a:t>Goal is to understand what will drive user engagement — What’s in it for “me”?</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Add two columns on the board:</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Role</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Benefit</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Add three rows on the board:</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Primary</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Secondary</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Parking Lot </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Move notes from the previous exercise to the appropriate row on the board</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Consolidate similar roles into single notes when possible</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Challenge the stakeholders to define benefits for each user</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Help the participants work toward a consensus</a:t>
            </a:r>
            <a:endParaRPr>
              <a:highlight>
                <a:srgbClr val="FFFFFF"/>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6c6a2b0449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6c6a2b0449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a:highlight>
                  <a:srgbClr val="FFFFFF"/>
                </a:highlight>
              </a:rPr>
              <a:t>Goal is to define at least three primary, measurable success </a:t>
            </a:r>
            <a:r>
              <a:rPr lang="en">
                <a:highlight>
                  <a:srgbClr val="FFFFFF"/>
                </a:highlight>
              </a:rPr>
              <a:t>criteria</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Add three columns on the board:</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Primary</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Secondary </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Parking Lot</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Help the participants work toward a consensus</a:t>
            </a:r>
            <a:endParaRPr>
              <a:highlight>
                <a:srgbClr val="FFFFFF"/>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6c72dd9e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6c72dd9e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a:highlight>
                  <a:srgbClr val="FFFFFF"/>
                </a:highlight>
              </a:rPr>
              <a:t>Goal is to capture and rank capabilities the application needs in order to deliver the desired benefits to the users</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Add three columns on the board:</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Must Have</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Nice to Have</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Parking Lot</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Help the participants work toward a consensus</a:t>
            </a:r>
            <a:endParaRPr>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6c72dd9e4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6c72dd9e4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Char char="●"/>
            </a:pPr>
            <a:r>
              <a:rPr lang="en">
                <a:highlight>
                  <a:srgbClr val="FFFFFF"/>
                </a:highlight>
              </a:rPr>
              <a:t>Goal is to define a list of technology that must be accounted for in order for the application to function.</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Add two columns to the board:</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Exists Today</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Requires Research</a:t>
            </a:r>
            <a:endParaRPr>
              <a:highlight>
                <a:srgbClr val="FFFFFF"/>
              </a:highlight>
            </a:endParaRPr>
          </a:p>
          <a:p>
            <a:pPr indent="-298450" lvl="0" marL="457200" rtl="0" algn="l">
              <a:lnSpc>
                <a:spcPct val="115000"/>
              </a:lnSpc>
              <a:spcBef>
                <a:spcPts val="0"/>
              </a:spcBef>
              <a:spcAft>
                <a:spcPts val="0"/>
              </a:spcAft>
              <a:buSzPts val="1100"/>
              <a:buChar char="●"/>
            </a:pPr>
            <a:r>
              <a:rPr lang="en">
                <a:highlight>
                  <a:srgbClr val="FFFFFF"/>
                </a:highlight>
              </a:rPr>
              <a:t>Review the items under each column</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Exists Today</a:t>
            </a:r>
            <a:endParaRPr>
              <a:highlight>
                <a:srgbClr val="FFFFFF"/>
              </a:highlight>
            </a:endParaRPr>
          </a:p>
          <a:p>
            <a:pPr indent="-298450" lvl="2" marL="1371600" rtl="0" algn="l">
              <a:lnSpc>
                <a:spcPct val="115000"/>
              </a:lnSpc>
              <a:spcBef>
                <a:spcPts val="0"/>
              </a:spcBef>
              <a:spcAft>
                <a:spcPts val="0"/>
              </a:spcAft>
              <a:buSzPts val="1100"/>
              <a:buChar char="■"/>
            </a:pPr>
            <a:r>
              <a:rPr lang="en">
                <a:highlight>
                  <a:srgbClr val="FFFFFF"/>
                </a:highlight>
              </a:rPr>
              <a:t>Ask the participants to identify the source (eg. third party, API’s, internal systems and databases, etc.)</a:t>
            </a:r>
            <a:endParaRPr>
              <a:highlight>
                <a:srgbClr val="FFFFFF"/>
              </a:highlight>
            </a:endParaRPr>
          </a:p>
          <a:p>
            <a:pPr indent="-298450" lvl="1" marL="914400" rtl="0" algn="l">
              <a:lnSpc>
                <a:spcPct val="115000"/>
              </a:lnSpc>
              <a:spcBef>
                <a:spcPts val="0"/>
              </a:spcBef>
              <a:spcAft>
                <a:spcPts val="0"/>
              </a:spcAft>
              <a:buSzPts val="1100"/>
              <a:buChar char="○"/>
            </a:pPr>
            <a:r>
              <a:rPr lang="en">
                <a:highlight>
                  <a:srgbClr val="FFFFFF"/>
                </a:highlight>
              </a:rPr>
              <a:t>Requires</a:t>
            </a:r>
            <a:r>
              <a:rPr lang="en">
                <a:highlight>
                  <a:srgbClr val="FFFFFF"/>
                </a:highlight>
              </a:rPr>
              <a:t> Research</a:t>
            </a:r>
            <a:endParaRPr>
              <a:highlight>
                <a:srgbClr val="FFFFFF"/>
              </a:highlight>
            </a:endParaRPr>
          </a:p>
          <a:p>
            <a:pPr indent="-298450" lvl="2" marL="1371600" rtl="0" algn="l">
              <a:lnSpc>
                <a:spcPct val="115000"/>
              </a:lnSpc>
              <a:spcBef>
                <a:spcPts val="0"/>
              </a:spcBef>
              <a:spcAft>
                <a:spcPts val="0"/>
              </a:spcAft>
              <a:buSzPts val="1100"/>
              <a:buChar char="■"/>
            </a:pPr>
            <a:r>
              <a:rPr lang="en">
                <a:highlight>
                  <a:srgbClr val="FFFFFF"/>
                </a:highlight>
              </a:rPr>
              <a:t>Drive consensus among the team to determine who will own the research.</a:t>
            </a:r>
            <a:endParaRPr>
              <a:highlight>
                <a:srgbClr val="FFFFFF"/>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6c72dd9e4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6c72dd9e4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000">
              <a:highlight>
                <a:srgbClr val="FFFFFF"/>
              </a:highligh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641bd1e338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641bd1e33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qrhawk.com/ama" TargetMode="External"/><Relationship Id="rId5" Type="http://schemas.openxmlformats.org/officeDocument/2006/relationships/image" Target="../media/image3.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hyperlink" Target="http://www.redhawk-technologies.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hyperlink" Target="http://www.redhawk-tec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770788" y="312150"/>
            <a:ext cx="6373200" cy="39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rPr>
              <a:t>DIY Tech Innovation Workshop</a:t>
            </a:r>
            <a:endParaRPr b="1" sz="1800">
              <a:solidFill>
                <a:srgbClr val="B7B7B7"/>
              </a:solidFill>
            </a:endParaRPr>
          </a:p>
        </p:txBody>
      </p:sp>
      <p:sp>
        <p:nvSpPr>
          <p:cNvPr id="55" name="Google Shape;55;p13"/>
          <p:cNvSpPr txBox="1"/>
          <p:nvPr/>
        </p:nvSpPr>
        <p:spPr>
          <a:xfrm>
            <a:off x="211500" y="1152475"/>
            <a:ext cx="2285100" cy="3200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FFFFFF"/>
                </a:solidFill>
              </a:rPr>
              <a:t>Explore your big idea</a:t>
            </a:r>
            <a:endParaRPr b="1">
              <a:solidFill>
                <a:srgbClr val="FFFFFF"/>
              </a:solidFill>
            </a:endParaRPr>
          </a:p>
          <a:p>
            <a:pPr indent="0" lvl="0" marL="0" rtl="0" algn="l">
              <a:lnSpc>
                <a:spcPct val="100000"/>
              </a:lnSpc>
              <a:spcBef>
                <a:spcPts val="1600"/>
              </a:spcBef>
              <a:spcAft>
                <a:spcPts val="0"/>
              </a:spcAft>
              <a:buNone/>
            </a:pPr>
            <a:r>
              <a:rPr b="1" lang="en">
                <a:solidFill>
                  <a:srgbClr val="FFFFFF"/>
                </a:solidFill>
              </a:rPr>
              <a:t>Define your goals and audience</a:t>
            </a:r>
            <a:endParaRPr b="1">
              <a:solidFill>
                <a:srgbClr val="FFFFFF"/>
              </a:solidFill>
            </a:endParaRPr>
          </a:p>
          <a:p>
            <a:pPr indent="0" lvl="0" marL="0" rtl="0" algn="l">
              <a:lnSpc>
                <a:spcPct val="100000"/>
              </a:lnSpc>
              <a:spcBef>
                <a:spcPts val="1600"/>
              </a:spcBef>
              <a:spcAft>
                <a:spcPts val="0"/>
              </a:spcAft>
              <a:buNone/>
            </a:pPr>
            <a:r>
              <a:rPr b="1" lang="en">
                <a:solidFill>
                  <a:srgbClr val="FFFFFF"/>
                </a:solidFill>
              </a:rPr>
              <a:t>Outline logistics and required technology</a:t>
            </a:r>
            <a:endParaRPr b="1">
              <a:solidFill>
                <a:srgbClr val="FFFFFF"/>
              </a:solidFill>
            </a:endParaRPr>
          </a:p>
          <a:p>
            <a:pPr indent="0" lvl="0" marL="0" rtl="0" algn="l">
              <a:lnSpc>
                <a:spcPct val="100000"/>
              </a:lnSpc>
              <a:spcBef>
                <a:spcPts val="1600"/>
              </a:spcBef>
              <a:spcAft>
                <a:spcPts val="0"/>
              </a:spcAft>
              <a:buNone/>
            </a:pPr>
            <a:r>
              <a:rPr b="1" lang="en">
                <a:solidFill>
                  <a:srgbClr val="FFFFFF"/>
                </a:solidFill>
              </a:rPr>
              <a:t>Take the next steps</a:t>
            </a:r>
            <a:endParaRPr b="1">
              <a:solidFill>
                <a:srgbClr val="FFFFFF"/>
              </a:solidFill>
            </a:endParaRPr>
          </a:p>
          <a:p>
            <a:pPr indent="0" lvl="0" marL="0" rtl="0" algn="l">
              <a:lnSpc>
                <a:spcPct val="150000"/>
              </a:lnSpc>
              <a:spcBef>
                <a:spcPts val="1600"/>
              </a:spcBef>
              <a:spcAft>
                <a:spcPts val="1600"/>
              </a:spcAft>
              <a:buNone/>
            </a:pPr>
            <a:r>
              <a:rPr b="1" lang="en">
                <a:solidFill>
                  <a:srgbClr val="FFFFFF"/>
                </a:solidFill>
              </a:rPr>
              <a:t> </a:t>
            </a:r>
            <a:endParaRPr b="1">
              <a:solidFill>
                <a:srgbClr val="FFFFFF"/>
              </a:solidFill>
            </a:endParaRPr>
          </a:p>
        </p:txBody>
      </p:sp>
      <p:cxnSp>
        <p:nvCxnSpPr>
          <p:cNvPr id="56" name="Google Shape;56;p13"/>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pic>
        <p:nvPicPr>
          <p:cNvPr id="57" name="Google Shape;57;p13"/>
          <p:cNvPicPr preferRelativeResize="0"/>
          <p:nvPr/>
        </p:nvPicPr>
        <p:blipFill rotWithShape="1">
          <a:blip r:embed="rId3">
            <a:alphaModFix/>
          </a:blip>
          <a:srcRect b="13671" l="1537" r="509" t="8736"/>
          <a:stretch/>
        </p:blipFill>
        <p:spPr>
          <a:xfrm>
            <a:off x="2663800" y="1152475"/>
            <a:ext cx="6480201" cy="3991025"/>
          </a:xfrm>
          <a:prstGeom prst="rect">
            <a:avLst/>
          </a:prstGeom>
          <a:noFill/>
          <a:ln>
            <a:noFill/>
          </a:ln>
        </p:spPr>
      </p:pic>
      <p:sp>
        <p:nvSpPr>
          <p:cNvPr id="58" name="Google Shape;58;p13"/>
          <p:cNvSpPr txBox="1"/>
          <p:nvPr/>
        </p:nvSpPr>
        <p:spPr>
          <a:xfrm>
            <a:off x="311750" y="4353175"/>
            <a:ext cx="2352000" cy="714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600"/>
              </a:spcAft>
              <a:buNone/>
            </a:pPr>
            <a:r>
              <a:rPr lang="en" sz="1000">
                <a:solidFill>
                  <a:srgbClr val="CCCCCC"/>
                </a:solidFill>
              </a:rPr>
              <a:t>Learn More:</a:t>
            </a:r>
            <a:br>
              <a:rPr lang="en" sz="1000">
                <a:solidFill>
                  <a:srgbClr val="CCCCCC"/>
                </a:solidFill>
              </a:rPr>
            </a:br>
            <a:r>
              <a:rPr lang="en" sz="1000" u="sng">
                <a:solidFill>
                  <a:srgbClr val="4DD0E1"/>
                </a:solidFill>
                <a:hlinkClick r:id="rId4">
                  <a:extLst>
                    <a:ext uri="{A12FA001-AC4F-418D-AE19-62706E023703}">
                      <ahyp:hlinkClr val="tx"/>
                    </a:ext>
                  </a:extLst>
                </a:hlinkClick>
              </a:rPr>
              <a:t>www.redhawk-tech.com</a:t>
            </a:r>
            <a:r>
              <a:rPr lang="en" sz="1000">
                <a:solidFill>
                  <a:srgbClr val="CCCCCC"/>
                </a:solidFill>
              </a:rPr>
              <a:t> </a:t>
            </a:r>
            <a:endParaRPr sz="1000">
              <a:solidFill>
                <a:srgbClr val="CCCCCC"/>
              </a:solidFill>
            </a:endParaRPr>
          </a:p>
        </p:txBody>
      </p:sp>
      <p:pic>
        <p:nvPicPr>
          <p:cNvPr id="59" name="Google Shape;59;p13"/>
          <p:cNvPicPr preferRelativeResize="0"/>
          <p:nvPr/>
        </p:nvPicPr>
        <p:blipFill rotWithShape="1">
          <a:blip r:embed="rId5">
            <a:alphaModFix/>
          </a:blip>
          <a:srcRect b="5749" l="2047" r="0" t="16658"/>
          <a:stretch/>
        </p:blipFill>
        <p:spPr>
          <a:xfrm>
            <a:off x="2663800" y="1152475"/>
            <a:ext cx="6480201" cy="3991025"/>
          </a:xfrm>
          <a:prstGeom prst="rect">
            <a:avLst/>
          </a:prstGeom>
          <a:noFill/>
          <a:ln>
            <a:noFill/>
          </a:ln>
        </p:spPr>
      </p:pic>
      <p:pic>
        <p:nvPicPr>
          <p:cNvPr id="60" name="Google Shape;60;p13"/>
          <p:cNvPicPr preferRelativeResize="0"/>
          <p:nvPr/>
        </p:nvPicPr>
        <p:blipFill>
          <a:blip r:embed="rId6">
            <a:alphaModFix/>
          </a:blip>
          <a:stretch>
            <a:fillRect/>
          </a:stretch>
        </p:blipFill>
        <p:spPr>
          <a:xfrm>
            <a:off x="211495" y="225450"/>
            <a:ext cx="2184975" cy="572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 name="Google Shape;66;p14"/>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67" name="Google Shape;67;p14"/>
          <p:cNvSpPr txBox="1"/>
          <p:nvPr/>
        </p:nvSpPr>
        <p:spPr>
          <a:xfrm>
            <a:off x="311700" y="1133475"/>
            <a:ext cx="8631300" cy="3680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800"/>
              <a:t>Explore Your Big Idea</a:t>
            </a:r>
            <a:endParaRPr b="1" sz="1800"/>
          </a:p>
          <a:p>
            <a:pPr indent="0" lvl="0" marL="0" rtl="0" algn="l">
              <a:lnSpc>
                <a:spcPct val="150000"/>
              </a:lnSpc>
              <a:spcBef>
                <a:spcPts val="0"/>
              </a:spcBef>
              <a:spcAft>
                <a:spcPts val="0"/>
              </a:spcAft>
              <a:buNone/>
            </a:pPr>
            <a:r>
              <a:rPr b="1" lang="en"/>
              <a:t>How to Use This Presentation</a:t>
            </a:r>
            <a:endParaRPr b="1"/>
          </a:p>
          <a:p>
            <a:pPr indent="0" lvl="0" marL="0" rtl="0" algn="l">
              <a:lnSpc>
                <a:spcPct val="115000"/>
              </a:lnSpc>
              <a:spcBef>
                <a:spcPts val="0"/>
              </a:spcBef>
              <a:spcAft>
                <a:spcPts val="0"/>
              </a:spcAft>
              <a:buNone/>
            </a:pPr>
            <a:r>
              <a:rPr lang="en" sz="1200"/>
              <a:t>Exploring the idea of a new application is always exciting, but time and resources must be used wisely. That’s why it’s worthwhile to refine your concept and outline the logistics and technologies required to bring it to life. People often work with a technology consultant like Red Hawk for this step, but you can also hone your app idea with this DIY workshop.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Use the following slides to guide you, follow the instructions in the </a:t>
            </a:r>
            <a:r>
              <a:rPr lang="en" sz="1200"/>
              <a:t>speaker</a:t>
            </a:r>
            <a:r>
              <a:rPr lang="en" sz="1200"/>
              <a:t> notes section. Try to not get bogged down. Keep your workshop to one or two hours.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An opening slide follows: Replace the photo with one of your own if you’d like, and fill out the logo, mission and values section for your individual company. Slides 5-11 provide an overview. The attendee participation section starts with slide 12.  </a:t>
            </a:r>
            <a:endParaRPr b="1" sz="1200"/>
          </a:p>
          <a:p>
            <a:pPr indent="0" lvl="0" marL="0" rtl="0" algn="l">
              <a:lnSpc>
                <a:spcPct val="150000"/>
              </a:lnSpc>
              <a:spcBef>
                <a:spcPts val="0"/>
              </a:spcBef>
              <a:spcAft>
                <a:spcPts val="0"/>
              </a:spcAft>
              <a:buNone/>
            </a:pPr>
            <a:r>
              <a:t/>
            </a:r>
            <a:endParaRPr sz="1200"/>
          </a:p>
        </p:txBody>
      </p:sp>
      <p:cxnSp>
        <p:nvCxnSpPr>
          <p:cNvPr id="68" name="Google Shape;68;p14"/>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69" name="Google Shape;69;p14"/>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70" name="Google Shape;70;p14"/>
          <p:cNvSpPr txBox="1"/>
          <p:nvPr/>
        </p:nvSpPr>
        <p:spPr>
          <a:xfrm>
            <a:off x="2720200" y="204750"/>
            <a:ext cx="31566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100">
              <a:solidFill>
                <a:srgbClr val="B7B7B7"/>
              </a:solidFill>
            </a:endParaRPr>
          </a:p>
        </p:txBody>
      </p:sp>
      <p:sp>
        <p:nvSpPr>
          <p:cNvPr id="71" name="Google Shape;71;p14"/>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txBox="1"/>
          <p:nvPr/>
        </p:nvSpPr>
        <p:spPr>
          <a:xfrm>
            <a:off x="2770788" y="312150"/>
            <a:ext cx="6373200" cy="39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rPr>
              <a:t>DIY Tech Innovation Workshop</a:t>
            </a:r>
            <a:endParaRPr b="1" sz="1800">
              <a:solidFill>
                <a:srgbClr val="B7B7B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67">
                                            <p:txEl>
                                              <p:pRg end="0" st="0"/>
                                            </p:txEl>
                                          </p:spTgt>
                                        </p:tgtEl>
                                        <p:attrNameLst>
                                          <p:attrName>style.visibility</p:attrName>
                                        </p:attrNameLst>
                                      </p:cBhvr>
                                      <p:to>
                                        <p:strVal val="visible"/>
                                      </p:to>
                                    </p:set>
                                    <p:animEffect filter="fade" transition="in">
                                      <p:cBhvr>
                                        <p:cTn dur="1000"/>
                                        <p:tgtEl>
                                          <p:spTgt spid="67">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7">
                                            <p:txEl>
                                              <p:pRg end="1" st="1"/>
                                            </p:txEl>
                                          </p:spTgt>
                                        </p:tgtEl>
                                        <p:attrNameLst>
                                          <p:attrName>style.visibility</p:attrName>
                                        </p:attrNameLst>
                                      </p:cBhvr>
                                      <p:to>
                                        <p:strVal val="visible"/>
                                      </p:to>
                                    </p:set>
                                    <p:animEffect filter="fade" transition="in">
                                      <p:cBhvr>
                                        <p:cTn dur="1000"/>
                                        <p:tgtEl>
                                          <p:spTgt spid="67">
                                            <p:txEl>
                                              <p:pRg end="1" st="1"/>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7">
                                            <p:txEl>
                                              <p:pRg end="2" st="2"/>
                                            </p:txEl>
                                          </p:spTgt>
                                        </p:tgtEl>
                                        <p:attrNameLst>
                                          <p:attrName>style.visibility</p:attrName>
                                        </p:attrNameLst>
                                      </p:cBhvr>
                                      <p:to>
                                        <p:strVal val="visible"/>
                                      </p:to>
                                    </p:set>
                                    <p:animEffect filter="fade" transition="in">
                                      <p:cBhvr>
                                        <p:cTn dur="1000"/>
                                        <p:tgtEl>
                                          <p:spTgt spid="67">
                                            <p:txEl>
                                              <p:pRg end="2" st="2"/>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67">
                                            <p:txEl>
                                              <p:pRg end="3" st="3"/>
                                            </p:txEl>
                                          </p:spTgt>
                                        </p:tgtEl>
                                        <p:attrNameLst>
                                          <p:attrName>style.visibility</p:attrName>
                                        </p:attrNameLst>
                                      </p:cBhvr>
                                      <p:to>
                                        <p:strVal val="visible"/>
                                      </p:to>
                                    </p:set>
                                    <p:animEffect filter="fade" transition="in">
                                      <p:cBhvr>
                                        <p:cTn dur="1000"/>
                                        <p:tgtEl>
                                          <p:spTgt spid="67">
                                            <p:txEl>
                                              <p:pRg end="3" st="3"/>
                                            </p:txEl>
                                          </p:spTgt>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67">
                                            <p:txEl>
                                              <p:pRg end="4" st="4"/>
                                            </p:txEl>
                                          </p:spTgt>
                                        </p:tgtEl>
                                        <p:attrNameLst>
                                          <p:attrName>style.visibility</p:attrName>
                                        </p:attrNameLst>
                                      </p:cBhvr>
                                      <p:to>
                                        <p:strVal val="visible"/>
                                      </p:to>
                                    </p:set>
                                    <p:animEffect filter="fade" transition="in">
                                      <p:cBhvr>
                                        <p:cTn dur="1000"/>
                                        <p:tgtEl>
                                          <p:spTgt spid="67">
                                            <p:txEl>
                                              <p:pRg end="4" st="4"/>
                                            </p:txEl>
                                          </p:spTgt>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67">
                                            <p:txEl>
                                              <p:pRg end="5" st="5"/>
                                            </p:txEl>
                                          </p:spTgt>
                                        </p:tgtEl>
                                        <p:attrNameLst>
                                          <p:attrName>style.visibility</p:attrName>
                                        </p:attrNameLst>
                                      </p:cBhvr>
                                      <p:to>
                                        <p:strVal val="visible"/>
                                      </p:to>
                                    </p:set>
                                    <p:animEffect filter="fade" transition="in">
                                      <p:cBhvr>
                                        <p:cTn dur="1000"/>
                                        <p:tgtEl>
                                          <p:spTgt spid="67">
                                            <p:txEl>
                                              <p:pRg end="5" st="5"/>
                                            </p:txEl>
                                          </p:spTgt>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67">
                                            <p:txEl>
                                              <p:pRg end="6" st="6"/>
                                            </p:txEl>
                                          </p:spTgt>
                                        </p:tgtEl>
                                        <p:attrNameLst>
                                          <p:attrName>style.visibility</p:attrName>
                                        </p:attrNameLst>
                                      </p:cBhvr>
                                      <p:to>
                                        <p:strVal val="visible"/>
                                      </p:to>
                                    </p:set>
                                    <p:animEffect filter="fade" transition="in">
                                      <p:cBhvr>
                                        <p:cTn dur="1000"/>
                                        <p:tgtEl>
                                          <p:spTgt spid="67">
                                            <p:txEl>
                                              <p:pRg end="6" st="6"/>
                                            </p:txEl>
                                          </p:spTgt>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67">
                                            <p:txEl>
                                              <p:pRg end="7" st="7"/>
                                            </p:txEl>
                                          </p:spTgt>
                                        </p:tgtEl>
                                        <p:attrNameLst>
                                          <p:attrName>style.visibility</p:attrName>
                                        </p:attrNameLst>
                                      </p:cBhvr>
                                      <p:to>
                                        <p:strVal val="visible"/>
                                      </p:to>
                                    </p:set>
                                    <p:animEffect filter="fade" transition="in">
                                      <p:cBhvr>
                                        <p:cTn dur="1000"/>
                                        <p:tgtEl>
                                          <p:spTgt spid="67">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 name="Google Shape;78;p15"/>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79" name="Google Shape;79;p15"/>
          <p:cNvSpPr txBox="1"/>
          <p:nvPr/>
        </p:nvSpPr>
        <p:spPr>
          <a:xfrm>
            <a:off x="311700" y="1133475"/>
            <a:ext cx="8832000" cy="3680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800"/>
              <a:t>Explore Your Big Idea</a:t>
            </a:r>
            <a:endParaRPr b="1" sz="2400">
              <a:solidFill>
                <a:srgbClr val="B7B7B7"/>
              </a:solidFill>
            </a:endParaRPr>
          </a:p>
          <a:p>
            <a:pPr indent="0" lvl="0" marL="0" rtl="0" algn="l">
              <a:lnSpc>
                <a:spcPct val="150000"/>
              </a:lnSpc>
              <a:spcBef>
                <a:spcPts val="0"/>
              </a:spcBef>
              <a:spcAft>
                <a:spcPts val="0"/>
              </a:spcAft>
              <a:buNone/>
            </a:pPr>
            <a:r>
              <a:t/>
            </a:r>
            <a:endParaRPr b="1" sz="1200"/>
          </a:p>
          <a:p>
            <a:pPr indent="0" lvl="0" marL="0" rtl="0" algn="l">
              <a:lnSpc>
                <a:spcPct val="150000"/>
              </a:lnSpc>
              <a:spcBef>
                <a:spcPts val="0"/>
              </a:spcBef>
              <a:spcAft>
                <a:spcPts val="0"/>
              </a:spcAft>
              <a:buNone/>
            </a:pPr>
            <a:r>
              <a:rPr b="1" lang="en"/>
              <a:t>What You’ll Need</a:t>
            </a:r>
            <a:endParaRPr b="1"/>
          </a:p>
          <a:p>
            <a:pPr indent="-304800" lvl="0" marL="457200" rtl="0" algn="l">
              <a:lnSpc>
                <a:spcPct val="150000"/>
              </a:lnSpc>
              <a:spcBef>
                <a:spcPts val="0"/>
              </a:spcBef>
              <a:spcAft>
                <a:spcPts val="0"/>
              </a:spcAft>
              <a:buSzPts val="1200"/>
              <a:buChar char="●"/>
            </a:pPr>
            <a:r>
              <a:rPr lang="en" sz="1200"/>
              <a:t>Comfortable space (or online platform) where people can feel free to contribute their thoughts</a:t>
            </a:r>
            <a:endParaRPr sz="1200"/>
          </a:p>
          <a:p>
            <a:pPr indent="-304800" lvl="0" marL="457200" rtl="0" algn="l">
              <a:lnSpc>
                <a:spcPct val="150000"/>
              </a:lnSpc>
              <a:spcBef>
                <a:spcPts val="0"/>
              </a:spcBef>
              <a:spcAft>
                <a:spcPts val="0"/>
              </a:spcAft>
              <a:buSzPts val="1200"/>
              <a:buChar char="●"/>
            </a:pPr>
            <a:r>
              <a:rPr lang="en" sz="1200"/>
              <a:t>Sticky notes and markers if meeting in person (If meeting online, utilize the chat function to share ideas)</a:t>
            </a:r>
            <a:endParaRPr sz="1200"/>
          </a:p>
          <a:p>
            <a:pPr indent="-304800" lvl="0" marL="457200" rtl="0" algn="l">
              <a:lnSpc>
                <a:spcPct val="150000"/>
              </a:lnSpc>
              <a:spcBef>
                <a:spcPts val="0"/>
              </a:spcBef>
              <a:spcAft>
                <a:spcPts val="0"/>
              </a:spcAft>
              <a:buSzPts val="1200"/>
              <a:buChar char="●"/>
            </a:pPr>
            <a:r>
              <a:rPr lang="en" sz="1200"/>
              <a:t>Designated note-taker to capture input</a:t>
            </a:r>
            <a:endParaRPr sz="1200"/>
          </a:p>
          <a:p>
            <a:pPr indent="-304800" lvl="0" marL="457200" rtl="0" algn="l">
              <a:lnSpc>
                <a:spcPct val="150000"/>
              </a:lnSpc>
              <a:spcBef>
                <a:spcPts val="0"/>
              </a:spcBef>
              <a:spcAft>
                <a:spcPts val="0"/>
              </a:spcAft>
              <a:buSzPts val="1200"/>
              <a:buChar char="●"/>
            </a:pPr>
            <a:r>
              <a:rPr lang="en" sz="1200"/>
              <a:t>Timer </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p:txBody>
      </p:sp>
      <p:cxnSp>
        <p:nvCxnSpPr>
          <p:cNvPr id="80" name="Google Shape;80;p15"/>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81" name="Google Shape;81;p15"/>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82" name="Google Shape;82;p15"/>
          <p:cNvSpPr txBox="1"/>
          <p:nvPr/>
        </p:nvSpPr>
        <p:spPr>
          <a:xfrm>
            <a:off x="2720200" y="204750"/>
            <a:ext cx="31566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100">
              <a:solidFill>
                <a:srgbClr val="B7B7B7"/>
              </a:solidFill>
            </a:endParaRPr>
          </a:p>
        </p:txBody>
      </p:sp>
      <p:sp>
        <p:nvSpPr>
          <p:cNvPr id="83" name="Google Shape;83;p15"/>
          <p:cNvSpPr txBox="1"/>
          <p:nvPr/>
        </p:nvSpPr>
        <p:spPr>
          <a:xfrm>
            <a:off x="2770788" y="312150"/>
            <a:ext cx="6373200" cy="39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rPr>
              <a:t>DIY Tech Innovation Workshop</a:t>
            </a:r>
            <a:endParaRPr b="1" sz="1800">
              <a:solidFill>
                <a:srgbClr val="B7B7B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79">
                                            <p:txEl>
                                              <p:pRg end="0" st="0"/>
                                            </p:txEl>
                                          </p:spTgt>
                                        </p:tgtEl>
                                        <p:attrNameLst>
                                          <p:attrName>style.visibility</p:attrName>
                                        </p:attrNameLst>
                                      </p:cBhvr>
                                      <p:to>
                                        <p:strVal val="visible"/>
                                      </p:to>
                                    </p:set>
                                    <p:animEffect filter="fade" transition="in">
                                      <p:cBhvr>
                                        <p:cTn dur="1000"/>
                                        <p:tgtEl>
                                          <p:spTgt spid="79">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9">
                                            <p:txEl>
                                              <p:pRg end="1" st="1"/>
                                            </p:txEl>
                                          </p:spTgt>
                                        </p:tgtEl>
                                        <p:attrNameLst>
                                          <p:attrName>style.visibility</p:attrName>
                                        </p:attrNameLst>
                                      </p:cBhvr>
                                      <p:to>
                                        <p:strVal val="visible"/>
                                      </p:to>
                                    </p:set>
                                    <p:animEffect filter="fade" transition="in">
                                      <p:cBhvr>
                                        <p:cTn dur="1000"/>
                                        <p:tgtEl>
                                          <p:spTgt spid="79">
                                            <p:txEl>
                                              <p:pRg end="1" st="1"/>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79">
                                            <p:txEl>
                                              <p:pRg end="2" st="2"/>
                                            </p:txEl>
                                          </p:spTgt>
                                        </p:tgtEl>
                                        <p:attrNameLst>
                                          <p:attrName>style.visibility</p:attrName>
                                        </p:attrNameLst>
                                      </p:cBhvr>
                                      <p:to>
                                        <p:strVal val="visible"/>
                                      </p:to>
                                    </p:set>
                                    <p:animEffect filter="fade" transition="in">
                                      <p:cBhvr>
                                        <p:cTn dur="1000"/>
                                        <p:tgtEl>
                                          <p:spTgt spid="79">
                                            <p:txEl>
                                              <p:pRg end="2" st="2"/>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79">
                                            <p:txEl>
                                              <p:pRg end="3" st="3"/>
                                            </p:txEl>
                                          </p:spTgt>
                                        </p:tgtEl>
                                        <p:attrNameLst>
                                          <p:attrName>style.visibility</p:attrName>
                                        </p:attrNameLst>
                                      </p:cBhvr>
                                      <p:to>
                                        <p:strVal val="visible"/>
                                      </p:to>
                                    </p:set>
                                    <p:animEffect filter="fade" transition="in">
                                      <p:cBhvr>
                                        <p:cTn dur="1000"/>
                                        <p:tgtEl>
                                          <p:spTgt spid="79">
                                            <p:txEl>
                                              <p:pRg end="3" st="3"/>
                                            </p:txEl>
                                          </p:spTgt>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79">
                                            <p:txEl>
                                              <p:pRg end="4" st="4"/>
                                            </p:txEl>
                                          </p:spTgt>
                                        </p:tgtEl>
                                        <p:attrNameLst>
                                          <p:attrName>style.visibility</p:attrName>
                                        </p:attrNameLst>
                                      </p:cBhvr>
                                      <p:to>
                                        <p:strVal val="visible"/>
                                      </p:to>
                                    </p:set>
                                    <p:animEffect filter="fade" transition="in">
                                      <p:cBhvr>
                                        <p:cTn dur="1000"/>
                                        <p:tgtEl>
                                          <p:spTgt spid="79">
                                            <p:txEl>
                                              <p:pRg end="4" st="4"/>
                                            </p:txEl>
                                          </p:spTgt>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79">
                                            <p:txEl>
                                              <p:pRg end="5" st="5"/>
                                            </p:txEl>
                                          </p:spTgt>
                                        </p:tgtEl>
                                        <p:attrNameLst>
                                          <p:attrName>style.visibility</p:attrName>
                                        </p:attrNameLst>
                                      </p:cBhvr>
                                      <p:to>
                                        <p:strVal val="visible"/>
                                      </p:to>
                                    </p:set>
                                    <p:animEffect filter="fade" transition="in">
                                      <p:cBhvr>
                                        <p:cTn dur="1000"/>
                                        <p:tgtEl>
                                          <p:spTgt spid="79">
                                            <p:txEl>
                                              <p:pRg end="5" st="5"/>
                                            </p:txEl>
                                          </p:spTgt>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79">
                                            <p:txEl>
                                              <p:pRg end="6" st="6"/>
                                            </p:txEl>
                                          </p:spTgt>
                                        </p:tgtEl>
                                        <p:attrNameLst>
                                          <p:attrName>style.visibility</p:attrName>
                                        </p:attrNameLst>
                                      </p:cBhvr>
                                      <p:to>
                                        <p:strVal val="visible"/>
                                      </p:to>
                                    </p:set>
                                    <p:animEffect filter="fade" transition="in">
                                      <p:cBhvr>
                                        <p:cTn dur="1000"/>
                                        <p:tgtEl>
                                          <p:spTgt spid="79">
                                            <p:txEl>
                                              <p:pRg end="6" st="6"/>
                                            </p:txEl>
                                          </p:spTgt>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79">
                                            <p:txEl>
                                              <p:pRg end="7" st="7"/>
                                            </p:txEl>
                                          </p:spTgt>
                                        </p:tgtEl>
                                        <p:attrNameLst>
                                          <p:attrName>style.visibility</p:attrName>
                                        </p:attrNameLst>
                                      </p:cBhvr>
                                      <p:to>
                                        <p:strVal val="visible"/>
                                      </p:to>
                                    </p:set>
                                    <p:animEffect filter="fade" transition="in">
                                      <p:cBhvr>
                                        <p:cTn dur="1000"/>
                                        <p:tgtEl>
                                          <p:spTgt spid="79">
                                            <p:txEl>
                                              <p:pRg end="7" st="7"/>
                                            </p:txEl>
                                          </p:spTgt>
                                        </p:tgtEl>
                                      </p:cBhvr>
                                    </p:animEffect>
                                  </p:childTnLst>
                                </p:cTn>
                              </p:par>
                            </p:childTnLst>
                          </p:cTn>
                        </p:par>
                        <p:par>
                          <p:cTn fill="hold">
                            <p:stCondLst>
                              <p:cond delay="8000"/>
                            </p:stCondLst>
                            <p:childTnLst>
                              <p:par>
                                <p:cTn fill="hold" nodeType="afterEffect" presetClass="entr" presetID="10" presetSubtype="0">
                                  <p:stCondLst>
                                    <p:cond delay="0"/>
                                  </p:stCondLst>
                                  <p:childTnLst>
                                    <p:set>
                                      <p:cBhvr>
                                        <p:cTn dur="1" fill="hold">
                                          <p:stCondLst>
                                            <p:cond delay="0"/>
                                          </p:stCondLst>
                                        </p:cTn>
                                        <p:tgtEl>
                                          <p:spTgt spid="79">
                                            <p:txEl>
                                              <p:pRg end="8" st="8"/>
                                            </p:txEl>
                                          </p:spTgt>
                                        </p:tgtEl>
                                        <p:attrNameLst>
                                          <p:attrName>style.visibility</p:attrName>
                                        </p:attrNameLst>
                                      </p:cBhvr>
                                      <p:to>
                                        <p:strVal val="visible"/>
                                      </p:to>
                                    </p:set>
                                    <p:animEffect filter="fade" transition="in">
                                      <p:cBhvr>
                                        <p:cTn dur="1000"/>
                                        <p:tgtEl>
                                          <p:spTgt spid="7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nvSpPr>
        <p:spPr>
          <a:xfrm>
            <a:off x="2770788" y="312150"/>
            <a:ext cx="6373200" cy="39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B7B7B7"/>
                </a:solidFill>
              </a:rPr>
              <a:t>DIY Tech Innovation Workshop </a:t>
            </a:r>
            <a:endParaRPr b="1" sz="1800">
              <a:solidFill>
                <a:srgbClr val="B7B7B7"/>
              </a:solidFill>
            </a:endParaRPr>
          </a:p>
        </p:txBody>
      </p:sp>
      <p:sp>
        <p:nvSpPr>
          <p:cNvPr id="89" name="Google Shape;89;p16"/>
          <p:cNvSpPr txBox="1"/>
          <p:nvPr/>
        </p:nvSpPr>
        <p:spPr>
          <a:xfrm>
            <a:off x="311700" y="1152475"/>
            <a:ext cx="2184900" cy="3200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solidFill>
                  <a:srgbClr val="FFFFFF"/>
                </a:solidFill>
              </a:rPr>
              <a:t>[YOUR LOGO]</a:t>
            </a:r>
            <a:endParaRPr b="1" sz="1200">
              <a:solidFill>
                <a:srgbClr val="FFFFFF"/>
              </a:solidFill>
            </a:endParaRPr>
          </a:p>
          <a:p>
            <a:pPr indent="0" lvl="0" marL="0" rtl="0" algn="l">
              <a:lnSpc>
                <a:spcPct val="150000"/>
              </a:lnSpc>
              <a:spcBef>
                <a:spcPts val="1600"/>
              </a:spcBef>
              <a:spcAft>
                <a:spcPts val="0"/>
              </a:spcAft>
              <a:buNone/>
            </a:pPr>
            <a:r>
              <a:rPr b="1" lang="en" sz="1200">
                <a:solidFill>
                  <a:srgbClr val="FFFFFF"/>
                </a:solidFill>
              </a:rPr>
              <a:t>Mission</a:t>
            </a:r>
            <a:br>
              <a:rPr lang="en" sz="1100">
                <a:solidFill>
                  <a:srgbClr val="FFFFFF"/>
                </a:solidFill>
              </a:rPr>
            </a:br>
            <a:r>
              <a:rPr lang="en" sz="1100">
                <a:solidFill>
                  <a:srgbClr val="FFFFFF"/>
                </a:solidFill>
              </a:rPr>
              <a:t>[Add your mission here]</a:t>
            </a:r>
            <a:r>
              <a:rPr lang="en" sz="1100">
                <a:solidFill>
                  <a:srgbClr val="999999"/>
                </a:solidFill>
              </a:rPr>
              <a:t> </a:t>
            </a:r>
            <a:endParaRPr b="1" sz="1100">
              <a:solidFill>
                <a:srgbClr val="FFFFFF"/>
              </a:solidFill>
            </a:endParaRPr>
          </a:p>
          <a:p>
            <a:pPr indent="0" lvl="0" marL="0" rtl="0" algn="l">
              <a:lnSpc>
                <a:spcPct val="150000"/>
              </a:lnSpc>
              <a:spcBef>
                <a:spcPts val="1600"/>
              </a:spcBef>
              <a:spcAft>
                <a:spcPts val="1600"/>
              </a:spcAft>
              <a:buNone/>
            </a:pPr>
            <a:r>
              <a:rPr b="1" lang="en" sz="1200">
                <a:solidFill>
                  <a:schemeClr val="dk1"/>
                </a:solidFill>
              </a:rPr>
              <a:t>Values</a:t>
            </a:r>
            <a:br>
              <a:rPr lang="en" sz="1100">
                <a:solidFill>
                  <a:schemeClr val="dk1"/>
                </a:solidFill>
              </a:rPr>
            </a:br>
            <a:r>
              <a:rPr lang="en" sz="1100">
                <a:solidFill>
                  <a:schemeClr val="dk1"/>
                </a:solidFill>
              </a:rPr>
              <a:t>[Add your values here]</a:t>
            </a:r>
            <a:endParaRPr b="1" sz="1100">
              <a:solidFill>
                <a:srgbClr val="FFFFFF"/>
              </a:solidFill>
            </a:endParaRPr>
          </a:p>
        </p:txBody>
      </p:sp>
      <p:cxnSp>
        <p:nvCxnSpPr>
          <p:cNvPr id="90" name="Google Shape;90;p16"/>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pic>
        <p:nvPicPr>
          <p:cNvPr id="91" name="Google Shape;91;p16"/>
          <p:cNvPicPr preferRelativeResize="0"/>
          <p:nvPr/>
        </p:nvPicPr>
        <p:blipFill rotWithShape="1">
          <a:blip r:embed="rId3">
            <a:alphaModFix/>
          </a:blip>
          <a:srcRect b="13671" l="1537" r="509" t="8736"/>
          <a:stretch/>
        </p:blipFill>
        <p:spPr>
          <a:xfrm>
            <a:off x="2663800" y="1152475"/>
            <a:ext cx="6480201" cy="3991025"/>
          </a:xfrm>
          <a:prstGeom prst="rect">
            <a:avLst/>
          </a:prstGeom>
          <a:noFill/>
          <a:ln>
            <a:noFill/>
          </a:ln>
        </p:spPr>
      </p:pic>
      <p:sp>
        <p:nvSpPr>
          <p:cNvPr id="92" name="Google Shape;92;p16"/>
          <p:cNvSpPr txBox="1"/>
          <p:nvPr/>
        </p:nvSpPr>
        <p:spPr>
          <a:xfrm>
            <a:off x="311750" y="4353175"/>
            <a:ext cx="2352000" cy="714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1600"/>
              </a:spcAft>
              <a:buNone/>
            </a:pPr>
            <a:r>
              <a:t/>
            </a:r>
            <a:endParaRPr sz="1000">
              <a:solidFill>
                <a:srgbClr val="CCCCCC"/>
              </a:solidFill>
            </a:endParaRPr>
          </a:p>
        </p:txBody>
      </p:sp>
      <p:pic>
        <p:nvPicPr>
          <p:cNvPr id="93" name="Google Shape;93;p16"/>
          <p:cNvPicPr preferRelativeResize="0"/>
          <p:nvPr/>
        </p:nvPicPr>
        <p:blipFill rotWithShape="1">
          <a:blip r:embed="rId4">
            <a:alphaModFix/>
          </a:blip>
          <a:srcRect b="5749" l="2047" r="0" t="16658"/>
          <a:stretch/>
        </p:blipFill>
        <p:spPr>
          <a:xfrm>
            <a:off x="2663800" y="1152475"/>
            <a:ext cx="6480201" cy="3991025"/>
          </a:xfrm>
          <a:prstGeom prst="rect">
            <a:avLst/>
          </a:prstGeom>
          <a:noFill/>
          <a:ln>
            <a:noFill/>
          </a:ln>
        </p:spPr>
      </p:pic>
      <p:pic>
        <p:nvPicPr>
          <p:cNvPr id="94" name="Google Shape;94;p16"/>
          <p:cNvPicPr preferRelativeResize="0"/>
          <p:nvPr/>
        </p:nvPicPr>
        <p:blipFill>
          <a:blip r:embed="rId5">
            <a:alphaModFix/>
          </a:blip>
          <a:stretch>
            <a:fillRect/>
          </a:stretch>
        </p:blipFill>
        <p:spPr>
          <a:xfrm>
            <a:off x="211495" y="225450"/>
            <a:ext cx="2184975" cy="572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 name="Google Shape;100;p17"/>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101" name="Google Shape;101;p17"/>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102" name="Google Shape;102;p17"/>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103" name="Google Shape;103;p17"/>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104" name="Google Shape;104;p17"/>
          <p:cNvSpPr/>
          <p:nvPr/>
        </p:nvSpPr>
        <p:spPr>
          <a:xfrm>
            <a:off x="245100" y="1532775"/>
            <a:ext cx="2718900" cy="1448400"/>
          </a:xfrm>
          <a:prstGeom prst="roundRect">
            <a:avLst>
              <a:gd fmla="val 16667" name="adj"/>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3192600" y="1532775"/>
            <a:ext cx="2718900" cy="1448400"/>
          </a:xfrm>
          <a:prstGeom prst="roundRect">
            <a:avLst>
              <a:gd fmla="val 16667" name="adj"/>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p:nvPr/>
        </p:nvSpPr>
        <p:spPr>
          <a:xfrm>
            <a:off x="6140100" y="1532775"/>
            <a:ext cx="2718900" cy="14484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245100" y="3216175"/>
            <a:ext cx="2718900" cy="14484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p:nvPr/>
        </p:nvSpPr>
        <p:spPr>
          <a:xfrm>
            <a:off x="3220613" y="3216175"/>
            <a:ext cx="2718900" cy="14484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p:nvPr/>
        </p:nvSpPr>
        <p:spPr>
          <a:xfrm>
            <a:off x="6140094" y="3216163"/>
            <a:ext cx="2718900" cy="1448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7"/>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8"/>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118" name="Google Shape;118;p18"/>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119" name="Google Shape;119;p18"/>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120" name="Google Shape;120;p18"/>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121" name="Google Shape;121;p18"/>
          <p:cNvSpPr/>
          <p:nvPr/>
        </p:nvSpPr>
        <p:spPr>
          <a:xfrm>
            <a:off x="3192600" y="1532775"/>
            <a:ext cx="2718900" cy="1448400"/>
          </a:xfrm>
          <a:prstGeom prst="roundRect">
            <a:avLst>
              <a:gd fmla="val 16667" name="adj"/>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p:nvPr/>
        </p:nvSpPr>
        <p:spPr>
          <a:xfrm>
            <a:off x="6140100" y="1532775"/>
            <a:ext cx="2718900" cy="14484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p:nvPr/>
        </p:nvSpPr>
        <p:spPr>
          <a:xfrm>
            <a:off x="245100" y="3216175"/>
            <a:ext cx="2718900" cy="14484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8"/>
          <p:cNvSpPr/>
          <p:nvPr/>
        </p:nvSpPr>
        <p:spPr>
          <a:xfrm>
            <a:off x="3220613" y="3216175"/>
            <a:ext cx="2718900" cy="14484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8"/>
          <p:cNvSpPr/>
          <p:nvPr/>
        </p:nvSpPr>
        <p:spPr>
          <a:xfrm>
            <a:off x="6140094" y="3216163"/>
            <a:ext cx="2718900" cy="1448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127" name="Google Shape;127;p18"/>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8"/>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129" name="Google Shape;129;p18"/>
          <p:cNvSpPr/>
          <p:nvPr/>
        </p:nvSpPr>
        <p:spPr>
          <a:xfrm>
            <a:off x="245100" y="1532775"/>
            <a:ext cx="2718900" cy="1448400"/>
          </a:xfrm>
          <a:prstGeom prst="roundRect">
            <a:avLst>
              <a:gd fmla="val 16667" name="adj"/>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p:nvPr/>
        </p:nvSpPr>
        <p:spPr>
          <a:xfrm>
            <a:off x="245100" y="1532775"/>
            <a:ext cx="2718900" cy="14484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8"/>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 name="Google Shape;137;p19"/>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138" name="Google Shape;138;p19"/>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139" name="Google Shape;139;p19"/>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140" name="Google Shape;140;p19"/>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141" name="Google Shape;141;p19"/>
          <p:cNvSpPr/>
          <p:nvPr/>
        </p:nvSpPr>
        <p:spPr>
          <a:xfrm>
            <a:off x="245100" y="1532775"/>
            <a:ext cx="2718900" cy="14484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9"/>
          <p:cNvSpPr/>
          <p:nvPr/>
        </p:nvSpPr>
        <p:spPr>
          <a:xfrm>
            <a:off x="6140100" y="1532775"/>
            <a:ext cx="2718900" cy="14484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9"/>
          <p:cNvSpPr/>
          <p:nvPr/>
        </p:nvSpPr>
        <p:spPr>
          <a:xfrm>
            <a:off x="245100" y="3216175"/>
            <a:ext cx="2718900" cy="14484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p:nvPr/>
        </p:nvSpPr>
        <p:spPr>
          <a:xfrm>
            <a:off x="3220613" y="3216175"/>
            <a:ext cx="2718900" cy="14484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9"/>
          <p:cNvSpPr/>
          <p:nvPr/>
        </p:nvSpPr>
        <p:spPr>
          <a:xfrm>
            <a:off x="6140094" y="3216163"/>
            <a:ext cx="2718900" cy="1448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147" name="Google Shape;147;p19"/>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149" name="Google Shape;149;p19"/>
          <p:cNvSpPr/>
          <p:nvPr/>
        </p:nvSpPr>
        <p:spPr>
          <a:xfrm>
            <a:off x="3192600" y="1532775"/>
            <a:ext cx="2718900" cy="14484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txBox="1"/>
          <p:nvPr/>
        </p:nvSpPr>
        <p:spPr>
          <a:xfrm>
            <a:off x="31926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Who’s it for?</a:t>
            </a:r>
            <a:endParaRPr b="1" sz="18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6" name="Google Shape;156;p20"/>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157" name="Google Shape;157;p20"/>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158" name="Google Shape;158;p20"/>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159" name="Google Shape;159;p20"/>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160" name="Google Shape;160;p20"/>
          <p:cNvSpPr/>
          <p:nvPr/>
        </p:nvSpPr>
        <p:spPr>
          <a:xfrm>
            <a:off x="245100" y="1532775"/>
            <a:ext cx="2718900" cy="14484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p:nvPr/>
        </p:nvSpPr>
        <p:spPr>
          <a:xfrm>
            <a:off x="245100" y="3216175"/>
            <a:ext cx="2718900" cy="14484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p:nvPr/>
        </p:nvSpPr>
        <p:spPr>
          <a:xfrm>
            <a:off x="3220613" y="3216175"/>
            <a:ext cx="2718900" cy="14484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0"/>
          <p:cNvSpPr/>
          <p:nvPr/>
        </p:nvSpPr>
        <p:spPr>
          <a:xfrm>
            <a:off x="6140094" y="3216163"/>
            <a:ext cx="2718900" cy="1448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0"/>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165" name="Google Shape;165;p20"/>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167" name="Google Shape;167;p20"/>
          <p:cNvSpPr/>
          <p:nvPr/>
        </p:nvSpPr>
        <p:spPr>
          <a:xfrm>
            <a:off x="3192600" y="1532775"/>
            <a:ext cx="2718900" cy="14484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0"/>
          <p:cNvSpPr txBox="1"/>
          <p:nvPr/>
        </p:nvSpPr>
        <p:spPr>
          <a:xfrm>
            <a:off x="31926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Who’s it for?</a:t>
            </a:r>
            <a:endParaRPr b="1" sz="1800">
              <a:solidFill>
                <a:srgbClr val="FFFFFF"/>
              </a:solidFill>
            </a:endParaRPr>
          </a:p>
        </p:txBody>
      </p:sp>
      <p:sp>
        <p:nvSpPr>
          <p:cNvPr id="169" name="Google Shape;169;p20"/>
          <p:cNvSpPr/>
          <p:nvPr/>
        </p:nvSpPr>
        <p:spPr>
          <a:xfrm>
            <a:off x="6140100" y="1532775"/>
            <a:ext cx="2718900" cy="14484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0"/>
          <p:cNvSpPr txBox="1"/>
          <p:nvPr/>
        </p:nvSpPr>
        <p:spPr>
          <a:xfrm>
            <a:off x="6140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How will they benefit?</a:t>
            </a:r>
            <a:endParaRPr b="1" sz="18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1"/>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21"/>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177" name="Google Shape;177;p21"/>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178" name="Google Shape;178;p21"/>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179" name="Google Shape;179;p21"/>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180" name="Google Shape;180;p21"/>
          <p:cNvSpPr/>
          <p:nvPr/>
        </p:nvSpPr>
        <p:spPr>
          <a:xfrm>
            <a:off x="245100" y="1532775"/>
            <a:ext cx="2718900" cy="14484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3220613" y="3216175"/>
            <a:ext cx="2718900" cy="14484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p:nvPr/>
        </p:nvSpPr>
        <p:spPr>
          <a:xfrm>
            <a:off x="6140094" y="3216163"/>
            <a:ext cx="2718900" cy="1448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1"/>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184" name="Google Shape;184;p21"/>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1"/>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186" name="Google Shape;186;p21"/>
          <p:cNvSpPr/>
          <p:nvPr/>
        </p:nvSpPr>
        <p:spPr>
          <a:xfrm>
            <a:off x="3192600" y="1532775"/>
            <a:ext cx="2718900" cy="14484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1"/>
          <p:cNvSpPr txBox="1"/>
          <p:nvPr/>
        </p:nvSpPr>
        <p:spPr>
          <a:xfrm>
            <a:off x="31926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Who’s it for?</a:t>
            </a:r>
            <a:endParaRPr b="1" sz="1800">
              <a:solidFill>
                <a:srgbClr val="FFFFFF"/>
              </a:solidFill>
            </a:endParaRPr>
          </a:p>
        </p:txBody>
      </p:sp>
      <p:sp>
        <p:nvSpPr>
          <p:cNvPr id="188" name="Google Shape;188;p21"/>
          <p:cNvSpPr/>
          <p:nvPr/>
        </p:nvSpPr>
        <p:spPr>
          <a:xfrm>
            <a:off x="6140100" y="1532775"/>
            <a:ext cx="2718900" cy="14484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txBox="1"/>
          <p:nvPr/>
        </p:nvSpPr>
        <p:spPr>
          <a:xfrm>
            <a:off x="6140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How will they benefit?</a:t>
            </a:r>
            <a:endParaRPr b="1" sz="1800">
              <a:solidFill>
                <a:srgbClr val="FFFFFF"/>
              </a:solidFill>
            </a:endParaRPr>
          </a:p>
        </p:txBody>
      </p:sp>
      <p:sp>
        <p:nvSpPr>
          <p:cNvPr id="190" name="Google Shape;190;p21"/>
          <p:cNvSpPr/>
          <p:nvPr/>
        </p:nvSpPr>
        <p:spPr>
          <a:xfrm>
            <a:off x="245100" y="3216175"/>
            <a:ext cx="2718900" cy="14484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1"/>
          <p:cNvSpPr txBox="1"/>
          <p:nvPr/>
        </p:nvSpPr>
        <p:spPr>
          <a:xfrm>
            <a:off x="245100" y="36732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does success</a:t>
            </a:r>
            <a:endParaRPr b="1" sz="1800">
              <a:solidFill>
                <a:srgbClr val="FFFFFF"/>
              </a:solidFill>
            </a:endParaRPr>
          </a:p>
          <a:p>
            <a:pPr indent="0" lvl="0" marL="0" rtl="0" algn="ctr">
              <a:spcBef>
                <a:spcPts val="0"/>
              </a:spcBef>
              <a:spcAft>
                <a:spcPts val="0"/>
              </a:spcAft>
              <a:buNone/>
            </a:pPr>
            <a:r>
              <a:rPr b="1" lang="en" sz="1800">
                <a:solidFill>
                  <a:srgbClr val="FFFFFF"/>
                </a:solidFill>
              </a:rPr>
              <a:t>look like?</a:t>
            </a:r>
            <a:endParaRPr b="1" sz="18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2"/>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198" name="Google Shape;198;p22"/>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199" name="Google Shape;199;p22"/>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200" name="Google Shape;200;p22"/>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201" name="Google Shape;201;p22"/>
          <p:cNvSpPr/>
          <p:nvPr/>
        </p:nvSpPr>
        <p:spPr>
          <a:xfrm>
            <a:off x="245100" y="1532775"/>
            <a:ext cx="2718900" cy="14484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2"/>
          <p:cNvSpPr/>
          <p:nvPr/>
        </p:nvSpPr>
        <p:spPr>
          <a:xfrm>
            <a:off x="6140094" y="3216163"/>
            <a:ext cx="2718900" cy="14484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2"/>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204" name="Google Shape;204;p22"/>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2"/>
          <p:cNvSpPr txBox="1"/>
          <p:nvPr/>
        </p:nvSpPr>
        <p:spPr>
          <a:xfrm>
            <a:off x="2720200" y="204750"/>
            <a:ext cx="31566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100">
              <a:solidFill>
                <a:srgbClr val="B7B7B7"/>
              </a:solidFill>
            </a:endParaRPr>
          </a:p>
        </p:txBody>
      </p:sp>
      <p:sp>
        <p:nvSpPr>
          <p:cNvPr id="206" name="Google Shape;206;p22"/>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207" name="Google Shape;207;p22"/>
          <p:cNvSpPr/>
          <p:nvPr/>
        </p:nvSpPr>
        <p:spPr>
          <a:xfrm>
            <a:off x="3192600" y="1532775"/>
            <a:ext cx="2718900" cy="14484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2"/>
          <p:cNvSpPr txBox="1"/>
          <p:nvPr/>
        </p:nvSpPr>
        <p:spPr>
          <a:xfrm>
            <a:off x="31926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Who’s it for?</a:t>
            </a:r>
            <a:endParaRPr b="1" sz="1800">
              <a:solidFill>
                <a:srgbClr val="FFFFFF"/>
              </a:solidFill>
            </a:endParaRPr>
          </a:p>
        </p:txBody>
      </p:sp>
      <p:sp>
        <p:nvSpPr>
          <p:cNvPr id="209" name="Google Shape;209;p22"/>
          <p:cNvSpPr/>
          <p:nvPr/>
        </p:nvSpPr>
        <p:spPr>
          <a:xfrm>
            <a:off x="6140100" y="1532775"/>
            <a:ext cx="2718900" cy="14484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2"/>
          <p:cNvSpPr txBox="1"/>
          <p:nvPr/>
        </p:nvSpPr>
        <p:spPr>
          <a:xfrm>
            <a:off x="6140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How will they benefit?</a:t>
            </a:r>
            <a:endParaRPr b="1" sz="1800">
              <a:solidFill>
                <a:srgbClr val="FFFFFF"/>
              </a:solidFill>
            </a:endParaRPr>
          </a:p>
        </p:txBody>
      </p:sp>
      <p:sp>
        <p:nvSpPr>
          <p:cNvPr id="211" name="Google Shape;211;p22"/>
          <p:cNvSpPr/>
          <p:nvPr/>
        </p:nvSpPr>
        <p:spPr>
          <a:xfrm>
            <a:off x="245100" y="3216175"/>
            <a:ext cx="2718900" cy="14484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2"/>
          <p:cNvSpPr txBox="1"/>
          <p:nvPr/>
        </p:nvSpPr>
        <p:spPr>
          <a:xfrm>
            <a:off x="245100" y="36732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does success</a:t>
            </a:r>
            <a:endParaRPr b="1" sz="1800">
              <a:solidFill>
                <a:srgbClr val="FFFFFF"/>
              </a:solidFill>
            </a:endParaRPr>
          </a:p>
          <a:p>
            <a:pPr indent="0" lvl="0" marL="0" rtl="0" algn="ctr">
              <a:spcBef>
                <a:spcPts val="0"/>
              </a:spcBef>
              <a:spcAft>
                <a:spcPts val="0"/>
              </a:spcAft>
              <a:buNone/>
            </a:pPr>
            <a:r>
              <a:rPr b="1" lang="en" sz="1800">
                <a:solidFill>
                  <a:srgbClr val="FFFFFF"/>
                </a:solidFill>
              </a:rPr>
              <a:t>look like?</a:t>
            </a:r>
            <a:endParaRPr b="1" sz="1800">
              <a:solidFill>
                <a:srgbClr val="FFFFFF"/>
              </a:solidFill>
            </a:endParaRPr>
          </a:p>
        </p:txBody>
      </p:sp>
      <p:sp>
        <p:nvSpPr>
          <p:cNvPr id="213" name="Google Shape;213;p22"/>
          <p:cNvSpPr/>
          <p:nvPr/>
        </p:nvSpPr>
        <p:spPr>
          <a:xfrm>
            <a:off x="3220613" y="3216175"/>
            <a:ext cx="2718900" cy="1448400"/>
          </a:xfrm>
          <a:prstGeom prst="roundRect">
            <a:avLst>
              <a:gd fmla="val 16667" name="adj"/>
            </a:avLst>
          </a:prstGeom>
          <a:solidFill>
            <a:srgbClr val="3D85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2"/>
          <p:cNvSpPr txBox="1"/>
          <p:nvPr/>
        </p:nvSpPr>
        <p:spPr>
          <a:xfrm>
            <a:off x="3220613" y="36732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capabilities</a:t>
            </a:r>
            <a:endParaRPr b="1" sz="1800">
              <a:solidFill>
                <a:srgbClr val="FFFFFF"/>
              </a:solidFill>
            </a:endParaRPr>
          </a:p>
          <a:p>
            <a:pPr indent="0" lvl="0" marL="0" rtl="0" algn="ctr">
              <a:spcBef>
                <a:spcPts val="0"/>
              </a:spcBef>
              <a:spcAft>
                <a:spcPts val="0"/>
              </a:spcAft>
              <a:buNone/>
            </a:pPr>
            <a:r>
              <a:rPr b="1" lang="en" sz="1800">
                <a:solidFill>
                  <a:srgbClr val="FFFFFF"/>
                </a:solidFill>
              </a:rPr>
              <a:t>are needed?</a:t>
            </a:r>
            <a:endParaRPr b="1" sz="18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3"/>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23"/>
          <p:cNvPicPr preferRelativeResize="0"/>
          <p:nvPr/>
        </p:nvPicPr>
        <p:blipFill>
          <a:blip r:embed="rId3">
            <a:alphaModFix/>
          </a:blip>
          <a:stretch>
            <a:fillRect/>
          </a:stretch>
        </p:blipFill>
        <p:spPr>
          <a:xfrm>
            <a:off x="211495" y="225450"/>
            <a:ext cx="2184975" cy="572700"/>
          </a:xfrm>
          <a:prstGeom prst="rect">
            <a:avLst/>
          </a:prstGeom>
          <a:noFill/>
          <a:ln>
            <a:noFill/>
          </a:ln>
        </p:spPr>
      </p:pic>
      <p:sp>
        <p:nvSpPr>
          <p:cNvPr id="221" name="Google Shape;221;p23"/>
          <p:cNvSpPr txBox="1"/>
          <p:nvPr/>
        </p:nvSpPr>
        <p:spPr>
          <a:xfrm>
            <a:off x="311700" y="1133475"/>
            <a:ext cx="8832000" cy="399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WORKSHOP AGENDA</a:t>
            </a:r>
            <a:endParaRPr b="1" sz="1200"/>
          </a:p>
        </p:txBody>
      </p:sp>
      <p:cxnSp>
        <p:nvCxnSpPr>
          <p:cNvPr id="222" name="Google Shape;222;p23"/>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223" name="Google Shape;223;p23"/>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224" name="Google Shape;224;p23"/>
          <p:cNvSpPr/>
          <p:nvPr/>
        </p:nvSpPr>
        <p:spPr>
          <a:xfrm>
            <a:off x="245100" y="1532775"/>
            <a:ext cx="2718900" cy="14484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3"/>
          <p:cNvSpPr/>
          <p:nvPr/>
        </p:nvSpPr>
        <p:spPr>
          <a:xfrm>
            <a:off x="3192600" y="1532775"/>
            <a:ext cx="2718900" cy="14484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3"/>
          <p:cNvSpPr/>
          <p:nvPr/>
        </p:nvSpPr>
        <p:spPr>
          <a:xfrm>
            <a:off x="6140100" y="1532775"/>
            <a:ext cx="2718900" cy="14484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3"/>
          <p:cNvSpPr/>
          <p:nvPr/>
        </p:nvSpPr>
        <p:spPr>
          <a:xfrm>
            <a:off x="245100" y="3216175"/>
            <a:ext cx="2718900" cy="14484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p:nvPr/>
        </p:nvSpPr>
        <p:spPr>
          <a:xfrm>
            <a:off x="3220613" y="3216175"/>
            <a:ext cx="2718900" cy="1448400"/>
          </a:xfrm>
          <a:prstGeom prst="roundRect">
            <a:avLst>
              <a:gd fmla="val 16667" name="adj"/>
            </a:avLst>
          </a:prstGeom>
          <a:solidFill>
            <a:srgbClr val="3D85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p:nvPr/>
        </p:nvSpPr>
        <p:spPr>
          <a:xfrm>
            <a:off x="6140094" y="3216163"/>
            <a:ext cx="2718900" cy="1448400"/>
          </a:xfrm>
          <a:prstGeom prst="roundRect">
            <a:avLst>
              <a:gd fmla="val 16667" name="adj"/>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3"/>
          <p:cNvSpPr txBox="1"/>
          <p:nvPr/>
        </p:nvSpPr>
        <p:spPr>
          <a:xfrm>
            <a:off x="245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231" name="Google Shape;231;p23"/>
          <p:cNvSpPr txBox="1"/>
          <p:nvPr/>
        </p:nvSpPr>
        <p:spPr>
          <a:xfrm>
            <a:off x="31926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Who’s it for?</a:t>
            </a:r>
            <a:endParaRPr b="1" sz="1800">
              <a:solidFill>
                <a:srgbClr val="FFFFFF"/>
              </a:solidFill>
            </a:endParaRPr>
          </a:p>
        </p:txBody>
      </p:sp>
      <p:sp>
        <p:nvSpPr>
          <p:cNvPr id="232" name="Google Shape;232;p23"/>
          <p:cNvSpPr txBox="1"/>
          <p:nvPr/>
        </p:nvSpPr>
        <p:spPr>
          <a:xfrm>
            <a:off x="6140100" y="19898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How will they benefit?</a:t>
            </a:r>
            <a:endParaRPr b="1" sz="1800">
              <a:solidFill>
                <a:srgbClr val="FFFFFF"/>
              </a:solidFill>
            </a:endParaRPr>
          </a:p>
        </p:txBody>
      </p:sp>
      <p:sp>
        <p:nvSpPr>
          <p:cNvPr id="233" name="Google Shape;233;p23"/>
          <p:cNvSpPr txBox="1"/>
          <p:nvPr/>
        </p:nvSpPr>
        <p:spPr>
          <a:xfrm>
            <a:off x="245100" y="36732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does success</a:t>
            </a:r>
            <a:endParaRPr b="1" sz="1800">
              <a:solidFill>
                <a:srgbClr val="FFFFFF"/>
              </a:solidFill>
            </a:endParaRPr>
          </a:p>
          <a:p>
            <a:pPr indent="0" lvl="0" marL="0" rtl="0" algn="ctr">
              <a:spcBef>
                <a:spcPts val="0"/>
              </a:spcBef>
              <a:spcAft>
                <a:spcPts val="0"/>
              </a:spcAft>
              <a:buNone/>
            </a:pPr>
            <a:r>
              <a:rPr b="1" lang="en" sz="1800">
                <a:solidFill>
                  <a:srgbClr val="FFFFFF"/>
                </a:solidFill>
              </a:rPr>
              <a:t>look like?</a:t>
            </a:r>
            <a:endParaRPr b="1" sz="1800">
              <a:solidFill>
                <a:srgbClr val="FFFFFF"/>
              </a:solidFill>
            </a:endParaRPr>
          </a:p>
        </p:txBody>
      </p:sp>
      <p:sp>
        <p:nvSpPr>
          <p:cNvPr id="234" name="Google Shape;234;p23"/>
          <p:cNvSpPr txBox="1"/>
          <p:nvPr/>
        </p:nvSpPr>
        <p:spPr>
          <a:xfrm>
            <a:off x="3220613" y="36732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capabilities</a:t>
            </a:r>
            <a:endParaRPr b="1" sz="1800">
              <a:solidFill>
                <a:srgbClr val="FFFFFF"/>
              </a:solidFill>
            </a:endParaRPr>
          </a:p>
          <a:p>
            <a:pPr indent="0" lvl="0" marL="0" rtl="0" algn="ctr">
              <a:spcBef>
                <a:spcPts val="0"/>
              </a:spcBef>
              <a:spcAft>
                <a:spcPts val="0"/>
              </a:spcAft>
              <a:buNone/>
            </a:pPr>
            <a:r>
              <a:rPr b="1" lang="en" sz="1800">
                <a:solidFill>
                  <a:srgbClr val="FFFFFF"/>
                </a:solidFill>
              </a:rPr>
              <a:t>are needed?</a:t>
            </a:r>
            <a:endParaRPr b="1" sz="1800">
              <a:solidFill>
                <a:srgbClr val="FFFFFF"/>
              </a:solidFill>
            </a:endParaRPr>
          </a:p>
        </p:txBody>
      </p:sp>
      <p:sp>
        <p:nvSpPr>
          <p:cNvPr id="235" name="Google Shape;235;p23"/>
          <p:cNvSpPr txBox="1"/>
          <p:nvPr/>
        </p:nvSpPr>
        <p:spPr>
          <a:xfrm>
            <a:off x="6140100" y="3673225"/>
            <a:ext cx="2718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technology</a:t>
            </a:r>
            <a:endParaRPr b="1" sz="1800">
              <a:solidFill>
                <a:srgbClr val="FFFFFF"/>
              </a:solidFill>
            </a:endParaRPr>
          </a:p>
          <a:p>
            <a:pPr indent="0" lvl="0" marL="0" rtl="0" algn="ctr">
              <a:spcBef>
                <a:spcPts val="0"/>
              </a:spcBef>
              <a:spcAft>
                <a:spcPts val="0"/>
              </a:spcAft>
              <a:buNone/>
            </a:pPr>
            <a:r>
              <a:rPr b="1" lang="en" sz="1800">
                <a:solidFill>
                  <a:srgbClr val="FFFFFF"/>
                </a:solidFill>
              </a:rPr>
              <a:t>do we need?</a:t>
            </a:r>
            <a:endParaRPr b="1" sz="1800">
              <a:solidFill>
                <a:srgbClr val="FFFFFF"/>
              </a:solidFill>
            </a:endParaRPr>
          </a:p>
        </p:txBody>
      </p:sp>
      <p:sp>
        <p:nvSpPr>
          <p:cNvPr id="236" name="Google Shape;236;p23"/>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3"/>
          <p:cNvSpPr txBox="1"/>
          <p:nvPr/>
        </p:nvSpPr>
        <p:spPr>
          <a:xfrm>
            <a:off x="2720200" y="204750"/>
            <a:ext cx="31566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100">
              <a:solidFill>
                <a:srgbClr val="B7B7B7"/>
              </a:solidFill>
            </a:endParaRPr>
          </a:p>
        </p:txBody>
      </p:sp>
      <p:sp>
        <p:nvSpPr>
          <p:cNvPr id="238" name="Google Shape;238;p23"/>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4"/>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4"/>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245" name="Google Shape;245;p24"/>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246" name="Google Shape;246;p24"/>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247" name="Google Shape;247;p24"/>
          <p:cNvSpPr/>
          <p:nvPr/>
        </p:nvSpPr>
        <p:spPr>
          <a:xfrm>
            <a:off x="211500" y="1247350"/>
            <a:ext cx="2718900" cy="6141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4"/>
          <p:cNvSpPr txBox="1"/>
          <p:nvPr/>
        </p:nvSpPr>
        <p:spPr>
          <a:xfrm>
            <a:off x="211500" y="1441132"/>
            <a:ext cx="2718900" cy="22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is it?</a:t>
            </a:r>
            <a:endParaRPr b="1" sz="1800">
              <a:solidFill>
                <a:schemeClr val="dk1"/>
              </a:solidFill>
            </a:endParaRPr>
          </a:p>
        </p:txBody>
      </p:sp>
      <p:sp>
        <p:nvSpPr>
          <p:cNvPr id="249" name="Google Shape;249;p24"/>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4"/>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251" name="Google Shape;251;p24"/>
          <p:cNvSpPr txBox="1"/>
          <p:nvPr/>
        </p:nvSpPr>
        <p:spPr>
          <a:xfrm>
            <a:off x="211500" y="2017775"/>
            <a:ext cx="5721600" cy="1611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AutoNum type="arabicPeriod"/>
            </a:pPr>
            <a:r>
              <a:rPr lang="en"/>
              <a:t>Take a few minutes to reflect.</a:t>
            </a:r>
            <a:endParaRPr/>
          </a:p>
          <a:p>
            <a:pPr indent="-317500" lvl="0" marL="457200" rtl="0" algn="l">
              <a:lnSpc>
                <a:spcPct val="115000"/>
              </a:lnSpc>
              <a:spcBef>
                <a:spcPts val="0"/>
              </a:spcBef>
              <a:spcAft>
                <a:spcPts val="0"/>
              </a:spcAft>
              <a:buSzPts val="1400"/>
              <a:buAutoNum type="arabicPeriod"/>
            </a:pPr>
            <a:r>
              <a:rPr lang="en"/>
              <a:t>Write no more than one or two sentences.</a:t>
            </a:r>
            <a:endParaRPr/>
          </a:p>
          <a:p>
            <a:pPr indent="-317500" lvl="0" marL="457200" rtl="0" algn="l">
              <a:lnSpc>
                <a:spcPct val="115000"/>
              </a:lnSpc>
              <a:spcBef>
                <a:spcPts val="0"/>
              </a:spcBef>
              <a:spcAft>
                <a:spcPts val="0"/>
              </a:spcAft>
              <a:buSzPts val="1400"/>
              <a:buAutoNum type="arabicPeriod"/>
            </a:pPr>
            <a:r>
              <a:rPr lang="en"/>
              <a:t>Present your definition.</a:t>
            </a:r>
            <a:endParaRPr/>
          </a:p>
          <a:p>
            <a:pPr indent="-317500" lvl="1" marL="914400" rtl="0" algn="l">
              <a:lnSpc>
                <a:spcPct val="115000"/>
              </a:lnSpc>
              <a:spcBef>
                <a:spcPts val="0"/>
              </a:spcBef>
              <a:spcAft>
                <a:spcPts val="0"/>
              </a:spcAft>
              <a:buSzPts val="1400"/>
              <a:buAutoNum type="alphaLcPeriod"/>
            </a:pPr>
            <a:r>
              <a:rPr lang="en"/>
              <a:t>Place your note on the board.</a:t>
            </a:r>
            <a:endParaRPr/>
          </a:p>
          <a:p>
            <a:pPr indent="-317500" lvl="1" marL="914400" rtl="0" algn="l">
              <a:lnSpc>
                <a:spcPct val="115000"/>
              </a:lnSpc>
              <a:spcBef>
                <a:spcPts val="0"/>
              </a:spcBef>
              <a:spcAft>
                <a:spcPts val="0"/>
              </a:spcAft>
              <a:buSzPts val="1400"/>
              <a:buAutoNum type="alphaLcPeriod"/>
            </a:pPr>
            <a:r>
              <a:rPr lang="en"/>
              <a:t>Tell us about your definition.</a:t>
            </a:r>
            <a:endParaRPr/>
          </a:p>
          <a:p>
            <a:pPr indent="-317500" lvl="1" marL="914400" rtl="0" algn="l">
              <a:lnSpc>
                <a:spcPct val="115000"/>
              </a:lnSpc>
              <a:spcBef>
                <a:spcPts val="0"/>
              </a:spcBef>
              <a:spcAft>
                <a:spcPts val="0"/>
              </a:spcAft>
              <a:buSzPts val="1400"/>
              <a:buAutoNum type="alphaLcPeriod"/>
            </a:pPr>
            <a:r>
              <a:rPr lang="en"/>
              <a:t>Group similar responses as you go.</a:t>
            </a:r>
            <a:endParaRPr/>
          </a:p>
        </p:txBody>
      </p:sp>
      <p:sp>
        <p:nvSpPr>
          <p:cNvPr id="252" name="Google Shape;252;p24"/>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
          <p:cNvSpPr/>
          <p:nvPr/>
        </p:nvSpPr>
        <p:spPr>
          <a:xfrm>
            <a:off x="6199688" y="1864922"/>
            <a:ext cx="1278900" cy="630000"/>
          </a:xfrm>
          <a:prstGeom prst="roundRect">
            <a:avLst>
              <a:gd fmla="val 16667" name="adj"/>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4"/>
          <p:cNvSpPr/>
          <p:nvPr/>
        </p:nvSpPr>
        <p:spPr>
          <a:xfrm>
            <a:off x="6199675" y="2596370"/>
            <a:ext cx="1278900" cy="6300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4"/>
          <p:cNvSpPr/>
          <p:nvPr/>
        </p:nvSpPr>
        <p:spPr>
          <a:xfrm>
            <a:off x="7610679" y="1133481"/>
            <a:ext cx="1278900" cy="6300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4"/>
          <p:cNvSpPr/>
          <p:nvPr/>
        </p:nvSpPr>
        <p:spPr>
          <a:xfrm>
            <a:off x="7610680" y="1864881"/>
            <a:ext cx="1278900" cy="6300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4"/>
          <p:cNvSpPr/>
          <p:nvPr/>
        </p:nvSpPr>
        <p:spPr>
          <a:xfrm>
            <a:off x="7610673" y="2596276"/>
            <a:ext cx="1278900" cy="6300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4"/>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259" name="Google Shape;259;p24"/>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260" name="Google Shape;260;p24"/>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261" name="Google Shape;261;p24"/>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262" name="Google Shape;262;p24"/>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263" name="Google Shape;263;p24"/>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5"/>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25"/>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270" name="Google Shape;270;p25"/>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271" name="Google Shape;271;p25"/>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272" name="Google Shape;272;p25"/>
          <p:cNvSpPr/>
          <p:nvPr/>
        </p:nvSpPr>
        <p:spPr>
          <a:xfrm>
            <a:off x="211500" y="1247350"/>
            <a:ext cx="2718900" cy="6141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5"/>
          <p:cNvSpPr txBox="1"/>
          <p:nvPr/>
        </p:nvSpPr>
        <p:spPr>
          <a:xfrm>
            <a:off x="211500" y="1441132"/>
            <a:ext cx="2718900" cy="22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Who’s it for?</a:t>
            </a:r>
            <a:endParaRPr b="1" sz="1800">
              <a:solidFill>
                <a:schemeClr val="dk1"/>
              </a:solidFill>
            </a:endParaRPr>
          </a:p>
        </p:txBody>
      </p:sp>
      <p:sp>
        <p:nvSpPr>
          <p:cNvPr id="274" name="Google Shape;274;p25"/>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5"/>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276" name="Google Shape;276;p25"/>
          <p:cNvSpPr txBox="1"/>
          <p:nvPr/>
        </p:nvSpPr>
        <p:spPr>
          <a:xfrm>
            <a:off x="211500" y="2017775"/>
            <a:ext cx="5721600" cy="1869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AutoNum type="arabicPeriod"/>
            </a:pPr>
            <a:r>
              <a:rPr lang="en"/>
              <a:t>Who will use the application?</a:t>
            </a:r>
            <a:endParaRPr/>
          </a:p>
          <a:p>
            <a:pPr indent="-317500" lvl="0" marL="457200" rtl="0" algn="l">
              <a:lnSpc>
                <a:spcPct val="115000"/>
              </a:lnSpc>
              <a:spcBef>
                <a:spcPts val="0"/>
              </a:spcBef>
              <a:spcAft>
                <a:spcPts val="0"/>
              </a:spcAft>
              <a:buSzPts val="1400"/>
              <a:buAutoNum type="arabicPeriod"/>
            </a:pPr>
            <a:r>
              <a:rPr lang="en"/>
              <a:t>Write no more than one type of user per note.</a:t>
            </a:r>
            <a:endParaRPr/>
          </a:p>
          <a:p>
            <a:pPr indent="-317500" lvl="0" marL="457200" rtl="0" algn="l">
              <a:lnSpc>
                <a:spcPct val="115000"/>
              </a:lnSpc>
              <a:spcBef>
                <a:spcPts val="0"/>
              </a:spcBef>
              <a:spcAft>
                <a:spcPts val="0"/>
              </a:spcAft>
              <a:buSzPts val="1400"/>
              <a:buAutoNum type="arabicPeriod"/>
            </a:pPr>
            <a:r>
              <a:rPr lang="en"/>
              <a:t>Present each of your users.</a:t>
            </a:r>
            <a:endParaRPr/>
          </a:p>
          <a:p>
            <a:pPr indent="-317500" lvl="1" marL="914400" rtl="0" algn="l">
              <a:lnSpc>
                <a:spcPct val="115000"/>
              </a:lnSpc>
              <a:spcBef>
                <a:spcPts val="0"/>
              </a:spcBef>
              <a:spcAft>
                <a:spcPts val="0"/>
              </a:spcAft>
              <a:buSzPts val="1400"/>
              <a:buAutoNum type="alphaLcPeriod"/>
            </a:pPr>
            <a:r>
              <a:rPr lang="en"/>
              <a:t>Place</a:t>
            </a:r>
            <a:r>
              <a:rPr lang="en"/>
              <a:t> each note on the board in a column of your choice.</a:t>
            </a:r>
            <a:endParaRPr/>
          </a:p>
          <a:p>
            <a:pPr indent="-317500" lvl="1" marL="914400" rtl="0" algn="l">
              <a:lnSpc>
                <a:spcPct val="115000"/>
              </a:lnSpc>
              <a:spcBef>
                <a:spcPts val="0"/>
              </a:spcBef>
              <a:spcAft>
                <a:spcPts val="0"/>
              </a:spcAft>
              <a:buSzPts val="1400"/>
              <a:buAutoNum type="alphaLcPeriod"/>
            </a:pPr>
            <a:r>
              <a:rPr lang="en"/>
              <a:t>Tell us something about each one.</a:t>
            </a:r>
            <a:endParaRPr/>
          </a:p>
          <a:p>
            <a:pPr indent="-317500" lvl="1" marL="914400" rtl="0" algn="l">
              <a:lnSpc>
                <a:spcPct val="115000"/>
              </a:lnSpc>
              <a:spcBef>
                <a:spcPts val="0"/>
              </a:spcBef>
              <a:spcAft>
                <a:spcPts val="0"/>
              </a:spcAft>
              <a:buSzPts val="1400"/>
              <a:buAutoNum type="alphaLcPeriod"/>
            </a:pPr>
            <a:r>
              <a:rPr lang="en"/>
              <a:t>Group similar responses as you go, but only if they’re in the same column.</a:t>
            </a:r>
            <a:endParaRPr/>
          </a:p>
        </p:txBody>
      </p:sp>
      <p:sp>
        <p:nvSpPr>
          <p:cNvPr id="277" name="Google Shape;277;p25"/>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5"/>
          <p:cNvSpPr/>
          <p:nvPr/>
        </p:nvSpPr>
        <p:spPr>
          <a:xfrm>
            <a:off x="6199688" y="1864922"/>
            <a:ext cx="1278900" cy="6300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5"/>
          <p:cNvSpPr/>
          <p:nvPr/>
        </p:nvSpPr>
        <p:spPr>
          <a:xfrm>
            <a:off x="6199675" y="2596370"/>
            <a:ext cx="1278900" cy="630000"/>
          </a:xfrm>
          <a:prstGeom prst="roundRect">
            <a:avLst>
              <a:gd fmla="val 16667" name="adj"/>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5"/>
          <p:cNvSpPr/>
          <p:nvPr/>
        </p:nvSpPr>
        <p:spPr>
          <a:xfrm>
            <a:off x="7610679" y="1133481"/>
            <a:ext cx="1278900" cy="6300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5"/>
          <p:cNvSpPr/>
          <p:nvPr/>
        </p:nvSpPr>
        <p:spPr>
          <a:xfrm>
            <a:off x="7610680" y="1864881"/>
            <a:ext cx="1278900" cy="6300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5"/>
          <p:cNvSpPr/>
          <p:nvPr/>
        </p:nvSpPr>
        <p:spPr>
          <a:xfrm>
            <a:off x="7610673" y="2596276"/>
            <a:ext cx="1278900" cy="6300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5"/>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284" name="Google Shape;284;p25"/>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285" name="Google Shape;285;p25"/>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286" name="Google Shape;286;p25"/>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287" name="Google Shape;287;p25"/>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288" name="Google Shape;288;p25"/>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4" name="Google Shape;294;p26"/>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295" name="Google Shape;295;p26"/>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296" name="Google Shape;296;p26"/>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297" name="Google Shape;297;p26"/>
          <p:cNvSpPr/>
          <p:nvPr/>
        </p:nvSpPr>
        <p:spPr>
          <a:xfrm>
            <a:off x="211500" y="1247350"/>
            <a:ext cx="2718900" cy="6141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txBox="1"/>
          <p:nvPr/>
        </p:nvSpPr>
        <p:spPr>
          <a:xfrm>
            <a:off x="211500" y="1441132"/>
            <a:ext cx="2718900" cy="22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How will they benefit?</a:t>
            </a:r>
            <a:endParaRPr b="1" sz="1800">
              <a:solidFill>
                <a:srgbClr val="FFFFFF"/>
              </a:solidFill>
            </a:endParaRPr>
          </a:p>
        </p:txBody>
      </p:sp>
      <p:sp>
        <p:nvSpPr>
          <p:cNvPr id="299" name="Google Shape;299;p26"/>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301" name="Google Shape;301;p26"/>
          <p:cNvSpPr txBox="1"/>
          <p:nvPr/>
        </p:nvSpPr>
        <p:spPr>
          <a:xfrm>
            <a:off x="211500" y="2017775"/>
            <a:ext cx="5709000" cy="1869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AutoNum type="arabicPeriod"/>
            </a:pPr>
            <a:r>
              <a:rPr lang="en"/>
              <a:t>Reflect on the users we’ve just defined.</a:t>
            </a:r>
            <a:endParaRPr/>
          </a:p>
          <a:p>
            <a:pPr indent="-317500" lvl="1" marL="914400" rtl="0" algn="l">
              <a:lnSpc>
                <a:spcPct val="115000"/>
              </a:lnSpc>
              <a:spcBef>
                <a:spcPts val="0"/>
              </a:spcBef>
              <a:spcAft>
                <a:spcPts val="0"/>
              </a:spcAft>
              <a:buSzPts val="1400"/>
              <a:buAutoNum type="alphaLcPeriod"/>
            </a:pPr>
            <a:r>
              <a:rPr lang="en"/>
              <a:t>Draft one benefit per note.</a:t>
            </a:r>
            <a:endParaRPr/>
          </a:p>
          <a:p>
            <a:pPr indent="-317500" lvl="1" marL="914400" rtl="0" algn="l">
              <a:lnSpc>
                <a:spcPct val="115000"/>
              </a:lnSpc>
              <a:spcBef>
                <a:spcPts val="0"/>
              </a:spcBef>
              <a:spcAft>
                <a:spcPts val="0"/>
              </a:spcAft>
              <a:buSzPts val="1400"/>
              <a:buAutoNum type="alphaLcPeriod"/>
            </a:pPr>
            <a:r>
              <a:rPr lang="en"/>
              <a:t>Present each benefit and place the notes in the appropriate row.</a:t>
            </a:r>
            <a:endParaRPr/>
          </a:p>
          <a:p>
            <a:pPr indent="-317500" lvl="1" marL="914400" rtl="0" algn="l">
              <a:lnSpc>
                <a:spcPct val="115000"/>
              </a:lnSpc>
              <a:spcBef>
                <a:spcPts val="0"/>
              </a:spcBef>
              <a:spcAft>
                <a:spcPts val="0"/>
              </a:spcAft>
              <a:buSzPts val="1400"/>
              <a:buAutoNum type="alphaLcPeriod"/>
            </a:pPr>
            <a:r>
              <a:rPr lang="en"/>
              <a:t>Group your responses with previous responses when they’re similar…. but only when they’re in the same row.</a:t>
            </a:r>
            <a:endParaRPr/>
          </a:p>
        </p:txBody>
      </p:sp>
      <p:sp>
        <p:nvSpPr>
          <p:cNvPr id="302" name="Google Shape;302;p26"/>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6"/>
          <p:cNvSpPr/>
          <p:nvPr/>
        </p:nvSpPr>
        <p:spPr>
          <a:xfrm>
            <a:off x="6199688" y="1864922"/>
            <a:ext cx="1278900" cy="6300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6"/>
          <p:cNvSpPr/>
          <p:nvPr/>
        </p:nvSpPr>
        <p:spPr>
          <a:xfrm>
            <a:off x="6199675" y="2596370"/>
            <a:ext cx="1278900" cy="6300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6"/>
          <p:cNvSpPr/>
          <p:nvPr/>
        </p:nvSpPr>
        <p:spPr>
          <a:xfrm>
            <a:off x="7610679" y="1133481"/>
            <a:ext cx="1278900" cy="630000"/>
          </a:xfrm>
          <a:prstGeom prst="roundRect">
            <a:avLst>
              <a:gd fmla="val 16667" name="adj"/>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6"/>
          <p:cNvSpPr/>
          <p:nvPr/>
        </p:nvSpPr>
        <p:spPr>
          <a:xfrm>
            <a:off x="7610680" y="1864881"/>
            <a:ext cx="1278900" cy="6300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6"/>
          <p:cNvSpPr/>
          <p:nvPr/>
        </p:nvSpPr>
        <p:spPr>
          <a:xfrm>
            <a:off x="7610673" y="2596276"/>
            <a:ext cx="1278900" cy="6300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6"/>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309" name="Google Shape;309;p26"/>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310" name="Google Shape;310;p26"/>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311" name="Google Shape;311;p26"/>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312" name="Google Shape;312;p26"/>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313" name="Google Shape;313;p26"/>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7"/>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9" name="Google Shape;319;p27"/>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320" name="Google Shape;320;p27"/>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321" name="Google Shape;321;p27"/>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322" name="Google Shape;322;p27"/>
          <p:cNvSpPr/>
          <p:nvPr/>
        </p:nvSpPr>
        <p:spPr>
          <a:xfrm>
            <a:off x="211500" y="1247350"/>
            <a:ext cx="2718900" cy="6141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7"/>
          <p:cNvSpPr txBox="1"/>
          <p:nvPr/>
        </p:nvSpPr>
        <p:spPr>
          <a:xfrm>
            <a:off x="211500" y="1441132"/>
            <a:ext cx="2718900" cy="22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rPr>
              <a:t>What does </a:t>
            </a:r>
            <a:endParaRPr b="1" sz="1800">
              <a:solidFill>
                <a:srgbClr val="FFFFFF"/>
              </a:solidFill>
            </a:endParaRPr>
          </a:p>
          <a:p>
            <a:pPr indent="0" lvl="0" marL="0" rtl="0" algn="ctr">
              <a:spcBef>
                <a:spcPts val="0"/>
              </a:spcBef>
              <a:spcAft>
                <a:spcPts val="0"/>
              </a:spcAft>
              <a:buNone/>
            </a:pPr>
            <a:r>
              <a:rPr b="1" lang="en" sz="1800">
                <a:solidFill>
                  <a:srgbClr val="FFFFFF"/>
                </a:solidFill>
              </a:rPr>
              <a:t>success look like?</a:t>
            </a:r>
            <a:endParaRPr b="1" sz="1800">
              <a:solidFill>
                <a:srgbClr val="FFFFFF"/>
              </a:solidFill>
            </a:endParaRPr>
          </a:p>
        </p:txBody>
      </p:sp>
      <p:sp>
        <p:nvSpPr>
          <p:cNvPr id="324" name="Google Shape;324;p27"/>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7"/>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326" name="Google Shape;326;p27"/>
          <p:cNvSpPr txBox="1"/>
          <p:nvPr/>
        </p:nvSpPr>
        <p:spPr>
          <a:xfrm>
            <a:off x="211500" y="2017775"/>
            <a:ext cx="5709000" cy="1869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AutoNum type="arabicPeriod"/>
            </a:pPr>
            <a:r>
              <a:rPr lang="en"/>
              <a:t>How will you know if the application is successful?</a:t>
            </a:r>
            <a:endParaRPr/>
          </a:p>
          <a:p>
            <a:pPr indent="-317500" lvl="1" marL="914400" rtl="0" algn="l">
              <a:lnSpc>
                <a:spcPct val="115000"/>
              </a:lnSpc>
              <a:spcBef>
                <a:spcPts val="0"/>
              </a:spcBef>
              <a:spcAft>
                <a:spcPts val="0"/>
              </a:spcAft>
              <a:buSzPts val="1400"/>
              <a:buAutoNum type="alphaLcPeriod"/>
            </a:pPr>
            <a:r>
              <a:rPr lang="en"/>
              <a:t>Write no more than one </a:t>
            </a:r>
            <a:r>
              <a:rPr lang="en"/>
              <a:t>success criteria</a:t>
            </a:r>
            <a:r>
              <a:rPr lang="en"/>
              <a:t> per sticky note.</a:t>
            </a:r>
            <a:endParaRPr/>
          </a:p>
          <a:p>
            <a:pPr indent="-317500" lvl="1" marL="914400" rtl="0" algn="l">
              <a:lnSpc>
                <a:spcPct val="115000"/>
              </a:lnSpc>
              <a:spcBef>
                <a:spcPts val="0"/>
              </a:spcBef>
              <a:spcAft>
                <a:spcPts val="0"/>
              </a:spcAft>
              <a:buSzPts val="1400"/>
              <a:buAutoNum type="alphaLcPeriod"/>
            </a:pPr>
            <a:r>
              <a:rPr lang="en"/>
              <a:t>Present your success criteria, placing each note in a column of your choice.</a:t>
            </a:r>
            <a:endParaRPr/>
          </a:p>
          <a:p>
            <a:pPr indent="-317500" lvl="1" marL="914400" rtl="0" algn="l">
              <a:lnSpc>
                <a:spcPct val="115000"/>
              </a:lnSpc>
              <a:spcBef>
                <a:spcPts val="0"/>
              </a:spcBef>
              <a:spcAft>
                <a:spcPts val="0"/>
              </a:spcAft>
              <a:buSzPts val="1400"/>
              <a:buAutoNum type="alphaLcPeriod"/>
            </a:pPr>
            <a:r>
              <a:rPr lang="en"/>
              <a:t>Group similar responses as you go, but only if they’re in the same column.</a:t>
            </a:r>
            <a:endParaRPr/>
          </a:p>
        </p:txBody>
      </p:sp>
      <p:sp>
        <p:nvSpPr>
          <p:cNvPr id="327" name="Google Shape;327;p27"/>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7"/>
          <p:cNvSpPr/>
          <p:nvPr/>
        </p:nvSpPr>
        <p:spPr>
          <a:xfrm>
            <a:off x="6199688" y="1864922"/>
            <a:ext cx="1278900" cy="6300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7"/>
          <p:cNvSpPr/>
          <p:nvPr/>
        </p:nvSpPr>
        <p:spPr>
          <a:xfrm>
            <a:off x="6199675" y="2596370"/>
            <a:ext cx="1278900" cy="6300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7"/>
          <p:cNvSpPr/>
          <p:nvPr/>
        </p:nvSpPr>
        <p:spPr>
          <a:xfrm>
            <a:off x="7610679" y="1133481"/>
            <a:ext cx="1278900" cy="6300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7"/>
          <p:cNvSpPr/>
          <p:nvPr/>
        </p:nvSpPr>
        <p:spPr>
          <a:xfrm>
            <a:off x="7610680" y="1864881"/>
            <a:ext cx="1278900" cy="63000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7"/>
          <p:cNvSpPr/>
          <p:nvPr/>
        </p:nvSpPr>
        <p:spPr>
          <a:xfrm>
            <a:off x="7610673" y="2596276"/>
            <a:ext cx="1278900" cy="6300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7"/>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334" name="Google Shape;334;p27"/>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335" name="Google Shape;335;p27"/>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336" name="Google Shape;336;p27"/>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337" name="Google Shape;337;p27"/>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338" name="Google Shape;338;p27"/>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8"/>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4" name="Google Shape;344;p28"/>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345" name="Google Shape;345;p28"/>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346" name="Google Shape;346;p28"/>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347" name="Google Shape;347;p28"/>
          <p:cNvSpPr/>
          <p:nvPr/>
        </p:nvSpPr>
        <p:spPr>
          <a:xfrm>
            <a:off x="211500" y="1247350"/>
            <a:ext cx="2718900" cy="614100"/>
          </a:xfrm>
          <a:prstGeom prst="roundRect">
            <a:avLst>
              <a:gd fmla="val 16667" name="adj"/>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8"/>
          <p:cNvSpPr txBox="1"/>
          <p:nvPr/>
        </p:nvSpPr>
        <p:spPr>
          <a:xfrm>
            <a:off x="211500" y="1441132"/>
            <a:ext cx="2718900" cy="22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capabilities</a:t>
            </a:r>
            <a:endParaRPr b="1" sz="1800">
              <a:solidFill>
                <a:schemeClr val="dk1"/>
              </a:solidFill>
            </a:endParaRPr>
          </a:p>
          <a:p>
            <a:pPr indent="0" lvl="0" marL="0" rtl="0" algn="ctr">
              <a:spcBef>
                <a:spcPts val="0"/>
              </a:spcBef>
              <a:spcAft>
                <a:spcPts val="0"/>
              </a:spcAft>
              <a:buNone/>
            </a:pPr>
            <a:r>
              <a:rPr b="1" lang="en" sz="1800">
                <a:solidFill>
                  <a:schemeClr val="dk1"/>
                </a:solidFill>
              </a:rPr>
              <a:t>are needed?</a:t>
            </a:r>
            <a:endParaRPr b="1" sz="1800">
              <a:solidFill>
                <a:srgbClr val="FFFFFF"/>
              </a:solidFill>
            </a:endParaRPr>
          </a:p>
        </p:txBody>
      </p:sp>
      <p:sp>
        <p:nvSpPr>
          <p:cNvPr id="349" name="Google Shape;349;p28"/>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8"/>
          <p:cNvSpPr txBox="1"/>
          <p:nvPr/>
        </p:nvSpPr>
        <p:spPr>
          <a:xfrm>
            <a:off x="5863100"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351" name="Google Shape;351;p28"/>
          <p:cNvSpPr txBox="1"/>
          <p:nvPr/>
        </p:nvSpPr>
        <p:spPr>
          <a:xfrm>
            <a:off x="211500" y="2017775"/>
            <a:ext cx="5709000" cy="2675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AutoNum type="arabicPeriod"/>
            </a:pPr>
            <a:r>
              <a:rPr lang="en"/>
              <a:t>Think beyond the “here and now” and consider what your application will need in order to:</a:t>
            </a:r>
            <a:endParaRPr/>
          </a:p>
          <a:p>
            <a:pPr indent="-317500" lvl="1" marL="914400" rtl="0" algn="l">
              <a:lnSpc>
                <a:spcPct val="115000"/>
              </a:lnSpc>
              <a:spcBef>
                <a:spcPts val="0"/>
              </a:spcBef>
              <a:spcAft>
                <a:spcPts val="0"/>
              </a:spcAft>
              <a:buSzPts val="1400"/>
              <a:buAutoNum type="alphaLcPeriod"/>
            </a:pPr>
            <a:r>
              <a:rPr lang="en"/>
              <a:t>Support the benefits for each type of user.</a:t>
            </a:r>
            <a:endParaRPr/>
          </a:p>
          <a:p>
            <a:pPr indent="-317500" lvl="1" marL="914400" rtl="0" algn="l">
              <a:lnSpc>
                <a:spcPct val="115000"/>
              </a:lnSpc>
              <a:spcBef>
                <a:spcPts val="0"/>
              </a:spcBef>
              <a:spcAft>
                <a:spcPts val="0"/>
              </a:spcAft>
              <a:buSzPts val="1400"/>
              <a:buAutoNum type="alphaLcPeriod"/>
            </a:pPr>
            <a:r>
              <a:rPr lang="en"/>
              <a:t>A</a:t>
            </a:r>
            <a:r>
              <a:rPr lang="en"/>
              <a:t>chieve</a:t>
            </a:r>
            <a:r>
              <a:rPr lang="en"/>
              <a:t> </a:t>
            </a:r>
            <a:r>
              <a:rPr lang="en"/>
              <a:t>parity</a:t>
            </a:r>
            <a:r>
              <a:rPr lang="en"/>
              <a:t> in the marketplace.</a:t>
            </a:r>
            <a:endParaRPr/>
          </a:p>
          <a:p>
            <a:pPr indent="-317500" lvl="1" marL="914400" rtl="0" algn="l">
              <a:lnSpc>
                <a:spcPct val="115000"/>
              </a:lnSpc>
              <a:spcBef>
                <a:spcPts val="0"/>
              </a:spcBef>
              <a:spcAft>
                <a:spcPts val="0"/>
              </a:spcAft>
              <a:buSzPts val="1400"/>
              <a:buAutoNum type="alphaLcPeriod"/>
            </a:pPr>
            <a:r>
              <a:rPr lang="en"/>
              <a:t>Differentiate your application from the competition.</a:t>
            </a:r>
            <a:endParaRPr/>
          </a:p>
          <a:p>
            <a:pPr indent="-317500" lvl="0" marL="457200" rtl="0" algn="l">
              <a:lnSpc>
                <a:spcPct val="115000"/>
              </a:lnSpc>
              <a:spcBef>
                <a:spcPts val="0"/>
              </a:spcBef>
              <a:spcAft>
                <a:spcPts val="0"/>
              </a:spcAft>
              <a:buSzPts val="1400"/>
              <a:buAutoNum type="arabicPeriod"/>
            </a:pPr>
            <a:r>
              <a:rPr lang="en"/>
              <a:t>Write no more than one capability per sticky note.</a:t>
            </a:r>
            <a:endParaRPr/>
          </a:p>
          <a:p>
            <a:pPr indent="-317500" lvl="1" marL="914400" rtl="0" algn="l">
              <a:lnSpc>
                <a:spcPct val="115000"/>
              </a:lnSpc>
              <a:spcBef>
                <a:spcPts val="0"/>
              </a:spcBef>
              <a:spcAft>
                <a:spcPts val="0"/>
              </a:spcAft>
              <a:buSzPts val="1400"/>
              <a:buAutoNum type="alphaLcPeriod"/>
            </a:pPr>
            <a:r>
              <a:rPr lang="en"/>
              <a:t>Present each </a:t>
            </a:r>
            <a:r>
              <a:rPr lang="en"/>
              <a:t>capability</a:t>
            </a:r>
            <a:r>
              <a:rPr lang="en"/>
              <a:t>, placing the note in a column of your choice.</a:t>
            </a:r>
            <a:endParaRPr/>
          </a:p>
          <a:p>
            <a:pPr indent="-317500" lvl="1" marL="914400" rtl="0" algn="l">
              <a:lnSpc>
                <a:spcPct val="115000"/>
              </a:lnSpc>
              <a:spcBef>
                <a:spcPts val="0"/>
              </a:spcBef>
              <a:spcAft>
                <a:spcPts val="0"/>
              </a:spcAft>
              <a:buSzPts val="1400"/>
              <a:buAutoNum type="alphaLcPeriod"/>
            </a:pPr>
            <a:r>
              <a:rPr lang="en"/>
              <a:t>Group similar responses as you go, but only if they’re in the same column.</a:t>
            </a:r>
            <a:endParaRPr/>
          </a:p>
        </p:txBody>
      </p:sp>
      <p:sp>
        <p:nvSpPr>
          <p:cNvPr id="352" name="Google Shape;352;p28"/>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8"/>
          <p:cNvSpPr/>
          <p:nvPr/>
        </p:nvSpPr>
        <p:spPr>
          <a:xfrm>
            <a:off x="6199688" y="1864922"/>
            <a:ext cx="1278900" cy="6300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8"/>
          <p:cNvSpPr/>
          <p:nvPr/>
        </p:nvSpPr>
        <p:spPr>
          <a:xfrm>
            <a:off x="6199675" y="2596370"/>
            <a:ext cx="1278900" cy="6300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8"/>
          <p:cNvSpPr/>
          <p:nvPr/>
        </p:nvSpPr>
        <p:spPr>
          <a:xfrm>
            <a:off x="7610679" y="1133481"/>
            <a:ext cx="1278900" cy="6300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8"/>
          <p:cNvSpPr/>
          <p:nvPr/>
        </p:nvSpPr>
        <p:spPr>
          <a:xfrm>
            <a:off x="7610680" y="1864881"/>
            <a:ext cx="1278900" cy="630000"/>
          </a:xfrm>
          <a:prstGeom prst="roundRect">
            <a:avLst>
              <a:gd fmla="val 16667" name="adj"/>
            </a:avLst>
          </a:prstGeom>
          <a:solidFill>
            <a:srgbClr val="3D85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8"/>
          <p:cNvSpPr/>
          <p:nvPr/>
        </p:nvSpPr>
        <p:spPr>
          <a:xfrm>
            <a:off x="7610673" y="2596276"/>
            <a:ext cx="1278900" cy="6300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8"/>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359" name="Google Shape;359;p28"/>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360" name="Google Shape;360;p28"/>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361" name="Google Shape;361;p28"/>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362" name="Google Shape;362;p28"/>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363" name="Google Shape;363;p28"/>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9"/>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9" name="Google Shape;369;p29"/>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370" name="Google Shape;370;p29"/>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371" name="Google Shape;371;p29"/>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372" name="Google Shape;372;p29"/>
          <p:cNvSpPr/>
          <p:nvPr/>
        </p:nvSpPr>
        <p:spPr>
          <a:xfrm>
            <a:off x="211500" y="1247350"/>
            <a:ext cx="2718900" cy="614100"/>
          </a:xfrm>
          <a:prstGeom prst="roundRect">
            <a:avLst>
              <a:gd fmla="val 16667" name="adj"/>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txBox="1"/>
          <p:nvPr/>
        </p:nvSpPr>
        <p:spPr>
          <a:xfrm>
            <a:off x="211500" y="1441132"/>
            <a:ext cx="2718900" cy="22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rPr>
              <a:t>What technology</a:t>
            </a:r>
            <a:endParaRPr b="1" sz="1800">
              <a:solidFill>
                <a:schemeClr val="dk1"/>
              </a:solidFill>
            </a:endParaRPr>
          </a:p>
          <a:p>
            <a:pPr indent="0" lvl="0" marL="0" rtl="0" algn="ctr">
              <a:spcBef>
                <a:spcPts val="0"/>
              </a:spcBef>
              <a:spcAft>
                <a:spcPts val="0"/>
              </a:spcAft>
              <a:buNone/>
            </a:pPr>
            <a:r>
              <a:rPr b="1" lang="en" sz="1800">
                <a:solidFill>
                  <a:schemeClr val="dk1"/>
                </a:solidFill>
              </a:rPr>
              <a:t>do we need?</a:t>
            </a:r>
            <a:endParaRPr b="1" sz="1800">
              <a:solidFill>
                <a:schemeClr val="dk1"/>
              </a:solidFill>
            </a:endParaRPr>
          </a:p>
        </p:txBody>
      </p:sp>
      <p:sp>
        <p:nvSpPr>
          <p:cNvPr id="374" name="Google Shape;374;p29"/>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9"/>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376" name="Google Shape;376;p29"/>
          <p:cNvSpPr txBox="1"/>
          <p:nvPr/>
        </p:nvSpPr>
        <p:spPr>
          <a:xfrm>
            <a:off x="211500" y="2017775"/>
            <a:ext cx="5721600" cy="2663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AutoNum type="arabicPeriod"/>
            </a:pPr>
            <a:r>
              <a:rPr lang="en"/>
              <a:t>Reflect on the information gathered so far. Think about data sources, APIs, plugins, devices, etc. that </a:t>
            </a:r>
            <a:r>
              <a:rPr lang="en"/>
              <a:t>may be</a:t>
            </a:r>
            <a:r>
              <a:rPr lang="en"/>
              <a:t> required for the application.</a:t>
            </a:r>
            <a:endParaRPr/>
          </a:p>
          <a:p>
            <a:pPr indent="-317500" lvl="0" marL="457200" rtl="0" algn="l">
              <a:lnSpc>
                <a:spcPct val="115000"/>
              </a:lnSpc>
              <a:spcBef>
                <a:spcPts val="0"/>
              </a:spcBef>
              <a:spcAft>
                <a:spcPts val="0"/>
              </a:spcAft>
              <a:buSzPts val="1400"/>
              <a:buAutoNum type="arabicPeriod"/>
            </a:pPr>
            <a:r>
              <a:rPr lang="en"/>
              <a:t>Write no more than one item per note.</a:t>
            </a:r>
            <a:endParaRPr/>
          </a:p>
          <a:p>
            <a:pPr indent="-317500" lvl="1" marL="914400" rtl="0" algn="l">
              <a:lnSpc>
                <a:spcPct val="115000"/>
              </a:lnSpc>
              <a:spcBef>
                <a:spcPts val="0"/>
              </a:spcBef>
              <a:spcAft>
                <a:spcPts val="0"/>
              </a:spcAft>
              <a:buSzPts val="1400"/>
              <a:buAutoNum type="alphaLcPeriod"/>
            </a:pPr>
            <a:r>
              <a:rPr lang="en"/>
              <a:t>Present your notes, placing each one in a column of your choice.</a:t>
            </a:r>
            <a:endParaRPr/>
          </a:p>
          <a:p>
            <a:pPr indent="-317500" lvl="1" marL="914400" rtl="0" algn="l">
              <a:lnSpc>
                <a:spcPct val="115000"/>
              </a:lnSpc>
              <a:spcBef>
                <a:spcPts val="0"/>
              </a:spcBef>
              <a:spcAft>
                <a:spcPts val="0"/>
              </a:spcAft>
              <a:buSzPts val="1400"/>
              <a:buAutoNum type="alphaLcPeriod"/>
            </a:pPr>
            <a:r>
              <a:rPr lang="en"/>
              <a:t>Group similar responses as you go, but only if they’re in the same column.</a:t>
            </a:r>
            <a:endParaRPr/>
          </a:p>
        </p:txBody>
      </p:sp>
      <p:sp>
        <p:nvSpPr>
          <p:cNvPr id="377" name="Google Shape;377;p29"/>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9"/>
          <p:cNvSpPr/>
          <p:nvPr/>
        </p:nvSpPr>
        <p:spPr>
          <a:xfrm>
            <a:off x="6199688" y="1864922"/>
            <a:ext cx="1278900" cy="6300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9"/>
          <p:cNvSpPr/>
          <p:nvPr/>
        </p:nvSpPr>
        <p:spPr>
          <a:xfrm>
            <a:off x="6199675" y="2596370"/>
            <a:ext cx="1278900" cy="6300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9"/>
          <p:cNvSpPr/>
          <p:nvPr/>
        </p:nvSpPr>
        <p:spPr>
          <a:xfrm>
            <a:off x="7610679" y="1133481"/>
            <a:ext cx="1278900" cy="6300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9"/>
          <p:cNvSpPr/>
          <p:nvPr/>
        </p:nvSpPr>
        <p:spPr>
          <a:xfrm>
            <a:off x="7610680" y="1864881"/>
            <a:ext cx="1278900" cy="630000"/>
          </a:xfrm>
          <a:prstGeom prst="roundRect">
            <a:avLst>
              <a:gd fmla="val 16667" name="adj"/>
            </a:avLst>
          </a:prstGeom>
          <a:solidFill>
            <a:srgbClr val="3D85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9"/>
          <p:cNvSpPr/>
          <p:nvPr/>
        </p:nvSpPr>
        <p:spPr>
          <a:xfrm>
            <a:off x="7610673" y="2596276"/>
            <a:ext cx="1278900" cy="630000"/>
          </a:xfrm>
          <a:prstGeom prst="roundRect">
            <a:avLst>
              <a:gd fmla="val 16667" name="adj"/>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9"/>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384" name="Google Shape;384;p29"/>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385" name="Google Shape;385;p29"/>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386" name="Google Shape;386;p29"/>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387" name="Google Shape;387;p29"/>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388" name="Google Shape;388;p29"/>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0"/>
          <p:cNvSpPr/>
          <p:nvPr/>
        </p:nvSpPr>
        <p:spPr>
          <a:xfrm>
            <a:off x="8075" y="1023675"/>
            <a:ext cx="9144000" cy="411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0"/>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395" name="Google Shape;395;p30"/>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396" name="Google Shape;396;p30"/>
          <p:cNvSpPr txBox="1"/>
          <p:nvPr/>
        </p:nvSpPr>
        <p:spPr>
          <a:xfrm>
            <a:off x="8075" y="4850700"/>
            <a:ext cx="9144000" cy="29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800"/>
              <a:t>Copyright © Red Hawk Technologies. All Rights Reserved.</a:t>
            </a:r>
            <a:endParaRPr sz="800"/>
          </a:p>
        </p:txBody>
      </p:sp>
      <p:sp>
        <p:nvSpPr>
          <p:cNvPr id="397" name="Google Shape;397;p30"/>
          <p:cNvSpPr/>
          <p:nvPr/>
        </p:nvSpPr>
        <p:spPr>
          <a:xfrm>
            <a:off x="5920625" y="0"/>
            <a:ext cx="3222900" cy="102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0"/>
          <p:cNvSpPr txBox="1"/>
          <p:nvPr/>
        </p:nvSpPr>
        <p:spPr>
          <a:xfrm>
            <a:off x="5933175" y="244650"/>
            <a:ext cx="3222900" cy="53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[YOUR LOGO]</a:t>
            </a:r>
            <a:endParaRPr/>
          </a:p>
        </p:txBody>
      </p:sp>
      <p:sp>
        <p:nvSpPr>
          <p:cNvPr id="399" name="Google Shape;399;p30"/>
          <p:cNvSpPr/>
          <p:nvPr/>
        </p:nvSpPr>
        <p:spPr>
          <a:xfrm>
            <a:off x="6199678" y="1133475"/>
            <a:ext cx="1278900" cy="630000"/>
          </a:xfrm>
          <a:prstGeom prst="roundRect">
            <a:avLst>
              <a:gd fmla="val 16667" name="adj"/>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0"/>
          <p:cNvSpPr/>
          <p:nvPr/>
        </p:nvSpPr>
        <p:spPr>
          <a:xfrm>
            <a:off x="6199688" y="1864922"/>
            <a:ext cx="1278900" cy="630000"/>
          </a:xfrm>
          <a:prstGeom prst="roundRect">
            <a:avLst>
              <a:gd fmla="val 16667" name="adj"/>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0"/>
          <p:cNvSpPr/>
          <p:nvPr/>
        </p:nvSpPr>
        <p:spPr>
          <a:xfrm>
            <a:off x="6199675" y="2596370"/>
            <a:ext cx="1278900" cy="630000"/>
          </a:xfrm>
          <a:prstGeom prst="roundRect">
            <a:avLst>
              <a:gd fmla="val 16667" name="adj"/>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0"/>
          <p:cNvSpPr/>
          <p:nvPr/>
        </p:nvSpPr>
        <p:spPr>
          <a:xfrm>
            <a:off x="7610679" y="1133481"/>
            <a:ext cx="1278900" cy="630000"/>
          </a:xfrm>
          <a:prstGeom prst="roundRect">
            <a:avLst>
              <a:gd fmla="val 16667" name="adj"/>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0"/>
          <p:cNvSpPr/>
          <p:nvPr/>
        </p:nvSpPr>
        <p:spPr>
          <a:xfrm>
            <a:off x="7610680" y="1864881"/>
            <a:ext cx="1278900" cy="630000"/>
          </a:xfrm>
          <a:prstGeom prst="roundRect">
            <a:avLst>
              <a:gd fmla="val 16667" name="adj"/>
            </a:avLst>
          </a:prstGeom>
          <a:solidFill>
            <a:srgbClr val="3D85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0"/>
          <p:cNvSpPr/>
          <p:nvPr/>
        </p:nvSpPr>
        <p:spPr>
          <a:xfrm>
            <a:off x="7610673" y="2596276"/>
            <a:ext cx="1278900" cy="630000"/>
          </a:xfrm>
          <a:prstGeom prst="roundRect">
            <a:avLst>
              <a:gd fmla="val 16667" name="adj"/>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0"/>
          <p:cNvSpPr txBox="1"/>
          <p:nvPr/>
        </p:nvSpPr>
        <p:spPr>
          <a:xfrm>
            <a:off x="6199678" y="1332068"/>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rPr>
              <a:t>What is it?</a:t>
            </a:r>
            <a:endParaRPr b="1" sz="1200">
              <a:solidFill>
                <a:schemeClr val="dk1"/>
              </a:solidFill>
            </a:endParaRPr>
          </a:p>
        </p:txBody>
      </p:sp>
      <p:sp>
        <p:nvSpPr>
          <p:cNvPr id="406" name="Google Shape;406;p30"/>
          <p:cNvSpPr txBox="1"/>
          <p:nvPr/>
        </p:nvSpPr>
        <p:spPr>
          <a:xfrm>
            <a:off x="6199688" y="2063515"/>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Who’s it for?</a:t>
            </a:r>
            <a:endParaRPr b="1" sz="1200">
              <a:solidFill>
                <a:srgbClr val="FFFFFF"/>
              </a:solidFill>
            </a:endParaRPr>
          </a:p>
        </p:txBody>
      </p:sp>
      <p:sp>
        <p:nvSpPr>
          <p:cNvPr id="407" name="Google Shape;407;p30"/>
          <p:cNvSpPr txBox="1"/>
          <p:nvPr/>
        </p:nvSpPr>
        <p:spPr>
          <a:xfrm>
            <a:off x="6199675" y="2794962"/>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How will they benefit?</a:t>
            </a:r>
            <a:endParaRPr b="1" sz="1200">
              <a:solidFill>
                <a:srgbClr val="FFFFFF"/>
              </a:solidFill>
            </a:endParaRPr>
          </a:p>
        </p:txBody>
      </p:sp>
      <p:sp>
        <p:nvSpPr>
          <p:cNvPr id="408" name="Google Shape;408;p30"/>
          <p:cNvSpPr txBox="1"/>
          <p:nvPr/>
        </p:nvSpPr>
        <p:spPr>
          <a:xfrm>
            <a:off x="7610679" y="13320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does success</a:t>
            </a:r>
            <a:endParaRPr b="1" sz="1200">
              <a:solidFill>
                <a:srgbClr val="FFFFFF"/>
              </a:solidFill>
            </a:endParaRPr>
          </a:p>
          <a:p>
            <a:pPr indent="0" lvl="0" marL="0" rtl="0" algn="ctr">
              <a:spcBef>
                <a:spcPts val="0"/>
              </a:spcBef>
              <a:spcAft>
                <a:spcPts val="0"/>
              </a:spcAft>
              <a:buNone/>
            </a:pPr>
            <a:r>
              <a:rPr b="1" lang="en" sz="1200">
                <a:solidFill>
                  <a:srgbClr val="FFFFFF"/>
                </a:solidFill>
              </a:rPr>
              <a:t>look like?</a:t>
            </a:r>
            <a:endParaRPr b="1" sz="1200">
              <a:solidFill>
                <a:srgbClr val="FFFFFF"/>
              </a:solidFill>
            </a:endParaRPr>
          </a:p>
        </p:txBody>
      </p:sp>
      <p:sp>
        <p:nvSpPr>
          <p:cNvPr id="409" name="Google Shape;409;p30"/>
          <p:cNvSpPr txBox="1"/>
          <p:nvPr/>
        </p:nvSpPr>
        <p:spPr>
          <a:xfrm>
            <a:off x="7610680" y="2063473"/>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capabilities</a:t>
            </a:r>
            <a:endParaRPr b="1" sz="1200">
              <a:solidFill>
                <a:srgbClr val="FFFFFF"/>
              </a:solidFill>
            </a:endParaRPr>
          </a:p>
          <a:p>
            <a:pPr indent="0" lvl="0" marL="0" rtl="0" algn="ctr">
              <a:spcBef>
                <a:spcPts val="0"/>
              </a:spcBef>
              <a:spcAft>
                <a:spcPts val="0"/>
              </a:spcAft>
              <a:buNone/>
            </a:pPr>
            <a:r>
              <a:rPr b="1" lang="en" sz="1200">
                <a:solidFill>
                  <a:srgbClr val="FFFFFF"/>
                </a:solidFill>
              </a:rPr>
              <a:t>are needed?</a:t>
            </a:r>
            <a:endParaRPr b="1" sz="1200">
              <a:solidFill>
                <a:srgbClr val="FFFFFF"/>
              </a:solidFill>
            </a:endParaRPr>
          </a:p>
        </p:txBody>
      </p:sp>
      <p:sp>
        <p:nvSpPr>
          <p:cNvPr id="410" name="Google Shape;410;p30"/>
          <p:cNvSpPr txBox="1"/>
          <p:nvPr/>
        </p:nvSpPr>
        <p:spPr>
          <a:xfrm>
            <a:off x="7610676" y="2794874"/>
            <a:ext cx="1278900" cy="23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rPr>
              <a:t>What technology</a:t>
            </a:r>
            <a:endParaRPr b="1" sz="1200">
              <a:solidFill>
                <a:srgbClr val="FFFFFF"/>
              </a:solidFill>
            </a:endParaRPr>
          </a:p>
          <a:p>
            <a:pPr indent="0" lvl="0" marL="0" rtl="0" algn="ctr">
              <a:spcBef>
                <a:spcPts val="0"/>
              </a:spcBef>
              <a:spcAft>
                <a:spcPts val="0"/>
              </a:spcAft>
              <a:buNone/>
            </a:pPr>
            <a:r>
              <a:rPr b="1" lang="en" sz="1200">
                <a:solidFill>
                  <a:srgbClr val="FFFFFF"/>
                </a:solidFill>
              </a:rPr>
              <a:t>do we need?</a:t>
            </a:r>
            <a:endParaRPr b="1" sz="1200">
              <a:solidFill>
                <a:srgbClr val="FFFFFF"/>
              </a:solidFill>
            </a:endParaRPr>
          </a:p>
        </p:txBody>
      </p:sp>
      <p:sp>
        <p:nvSpPr>
          <p:cNvPr id="411" name="Google Shape;411;p30"/>
          <p:cNvSpPr txBox="1"/>
          <p:nvPr/>
        </p:nvSpPr>
        <p:spPr>
          <a:xfrm>
            <a:off x="311700" y="1133475"/>
            <a:ext cx="5608800" cy="3680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200"/>
              <a:t>NEXT STEPS</a:t>
            </a:r>
            <a:endParaRPr b="1" sz="1200"/>
          </a:p>
          <a:p>
            <a:pPr indent="0" lvl="0" marL="0" rtl="0" algn="l">
              <a:lnSpc>
                <a:spcPct val="150000"/>
              </a:lnSpc>
              <a:spcBef>
                <a:spcPts val="0"/>
              </a:spcBef>
              <a:spcAft>
                <a:spcPts val="0"/>
              </a:spcAft>
              <a:buNone/>
            </a:pPr>
            <a:r>
              <a:rPr lang="en" sz="1200"/>
              <a:t>Congratulations on completing the group input part of this exercise. Next you should: </a:t>
            </a:r>
            <a:endParaRPr sz="1200"/>
          </a:p>
          <a:p>
            <a:pPr indent="-304800" lvl="0" marL="457200" rtl="0" algn="l">
              <a:lnSpc>
                <a:spcPct val="150000"/>
              </a:lnSpc>
              <a:spcBef>
                <a:spcPts val="0"/>
              </a:spcBef>
              <a:spcAft>
                <a:spcPts val="0"/>
              </a:spcAft>
              <a:buSzPts val="1200"/>
              <a:buChar char="●"/>
            </a:pPr>
            <a:r>
              <a:rPr lang="en" sz="1200"/>
              <a:t>I</a:t>
            </a:r>
            <a:r>
              <a:rPr lang="en" sz="1200"/>
              <a:t>nvest</a:t>
            </a:r>
            <a:r>
              <a:rPr lang="en" sz="1200"/>
              <a:t> time reviewing the information gathered today.</a:t>
            </a:r>
            <a:endParaRPr sz="1200"/>
          </a:p>
          <a:p>
            <a:pPr indent="-304800" lvl="0" marL="457200" rtl="0" algn="l">
              <a:lnSpc>
                <a:spcPct val="150000"/>
              </a:lnSpc>
              <a:spcBef>
                <a:spcPts val="0"/>
              </a:spcBef>
              <a:spcAft>
                <a:spcPts val="0"/>
              </a:spcAft>
              <a:buSzPts val="1200"/>
              <a:buChar char="●"/>
            </a:pPr>
            <a:r>
              <a:rPr lang="en" sz="1200"/>
              <a:t>Send follow-up questions as needed to team members.</a:t>
            </a:r>
            <a:endParaRPr sz="1200"/>
          </a:p>
          <a:p>
            <a:pPr indent="-304800" lvl="0" marL="457200" rtl="0" algn="l">
              <a:lnSpc>
                <a:spcPct val="150000"/>
              </a:lnSpc>
              <a:spcBef>
                <a:spcPts val="0"/>
              </a:spcBef>
              <a:spcAft>
                <a:spcPts val="0"/>
              </a:spcAft>
              <a:buSzPts val="1200"/>
              <a:buChar char="●"/>
            </a:pPr>
            <a:r>
              <a:rPr lang="en" sz="1200"/>
              <a:t>Generate a final presentation to stakeholders.</a:t>
            </a:r>
            <a:endParaRPr sz="1200"/>
          </a:p>
          <a:p>
            <a:pPr indent="-304800" lvl="0" marL="457200" rtl="0" algn="l">
              <a:lnSpc>
                <a:spcPct val="150000"/>
              </a:lnSpc>
              <a:spcBef>
                <a:spcPts val="0"/>
              </a:spcBef>
              <a:spcAft>
                <a:spcPts val="0"/>
              </a:spcAft>
              <a:buSzPts val="1200"/>
              <a:buChar char="●"/>
            </a:pPr>
            <a:r>
              <a:rPr lang="en" sz="1200"/>
              <a:t>Present materials and recommendations. </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rPr lang="en" sz="1200"/>
              <a:t>Not sure what to do with the results of your workshop? Contact us to learn more about working with a technology consultant. </a:t>
            </a:r>
            <a:r>
              <a:rPr lang="en" sz="1200" u="sng">
                <a:solidFill>
                  <a:srgbClr val="3C78D8"/>
                </a:solidFill>
                <a:hlinkClick r:id="rId4">
                  <a:extLst>
                    <a:ext uri="{A12FA001-AC4F-418D-AE19-62706E023703}">
                      <ahyp:hlinkClr val="tx"/>
                    </a:ext>
                  </a:extLst>
                </a:hlinkClick>
              </a:rPr>
              <a:t>www.redhawk-tech.com</a:t>
            </a:r>
            <a:r>
              <a:rPr lang="en" sz="1200"/>
              <a:t> </a:t>
            </a:r>
            <a:endParaRPr sz="1200"/>
          </a:p>
          <a:p>
            <a:pPr indent="0" lvl="0" marL="0" rtl="0" algn="l">
              <a:lnSpc>
                <a:spcPct val="150000"/>
              </a:lnSpc>
              <a:spcBef>
                <a:spcPts val="0"/>
              </a:spcBef>
              <a:spcAft>
                <a:spcPts val="0"/>
              </a:spcAft>
              <a:buNone/>
            </a:pPr>
            <a:r>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0" st="0"/>
                                            </p:txEl>
                                          </p:spTgt>
                                        </p:tgtEl>
                                        <p:attrNameLst>
                                          <p:attrName>style.visibility</p:attrName>
                                        </p:attrNameLst>
                                      </p:cBhvr>
                                      <p:to>
                                        <p:strVal val="visible"/>
                                      </p:to>
                                    </p:set>
                                    <p:animEffect filter="fade" transition="in">
                                      <p:cBhvr>
                                        <p:cTn dur="1000"/>
                                        <p:tgtEl>
                                          <p:spTgt spid="4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1" st="1"/>
                                            </p:txEl>
                                          </p:spTgt>
                                        </p:tgtEl>
                                        <p:attrNameLst>
                                          <p:attrName>style.visibility</p:attrName>
                                        </p:attrNameLst>
                                      </p:cBhvr>
                                      <p:to>
                                        <p:strVal val="visible"/>
                                      </p:to>
                                    </p:set>
                                    <p:animEffect filter="fade" transition="in">
                                      <p:cBhvr>
                                        <p:cTn dur="1000"/>
                                        <p:tgtEl>
                                          <p:spTgt spid="4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2" st="2"/>
                                            </p:txEl>
                                          </p:spTgt>
                                        </p:tgtEl>
                                        <p:attrNameLst>
                                          <p:attrName>style.visibility</p:attrName>
                                        </p:attrNameLst>
                                      </p:cBhvr>
                                      <p:to>
                                        <p:strVal val="visible"/>
                                      </p:to>
                                    </p:set>
                                    <p:animEffect filter="fade" transition="in">
                                      <p:cBhvr>
                                        <p:cTn dur="1000"/>
                                        <p:tgtEl>
                                          <p:spTgt spid="4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3" st="3"/>
                                            </p:txEl>
                                          </p:spTgt>
                                        </p:tgtEl>
                                        <p:attrNameLst>
                                          <p:attrName>style.visibility</p:attrName>
                                        </p:attrNameLst>
                                      </p:cBhvr>
                                      <p:to>
                                        <p:strVal val="visible"/>
                                      </p:to>
                                    </p:set>
                                    <p:animEffect filter="fade" transition="in">
                                      <p:cBhvr>
                                        <p:cTn dur="1000"/>
                                        <p:tgtEl>
                                          <p:spTgt spid="4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4" st="4"/>
                                            </p:txEl>
                                          </p:spTgt>
                                        </p:tgtEl>
                                        <p:attrNameLst>
                                          <p:attrName>style.visibility</p:attrName>
                                        </p:attrNameLst>
                                      </p:cBhvr>
                                      <p:to>
                                        <p:strVal val="visible"/>
                                      </p:to>
                                    </p:set>
                                    <p:animEffect filter="fade" transition="in">
                                      <p:cBhvr>
                                        <p:cTn dur="1000"/>
                                        <p:tgtEl>
                                          <p:spTgt spid="4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5" st="5"/>
                                            </p:txEl>
                                          </p:spTgt>
                                        </p:tgtEl>
                                        <p:attrNameLst>
                                          <p:attrName>style.visibility</p:attrName>
                                        </p:attrNameLst>
                                      </p:cBhvr>
                                      <p:to>
                                        <p:strVal val="visible"/>
                                      </p:to>
                                    </p:set>
                                    <p:animEffect filter="fade" transition="in">
                                      <p:cBhvr>
                                        <p:cTn dur="1000"/>
                                        <p:tgtEl>
                                          <p:spTgt spid="41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6" st="6"/>
                                            </p:txEl>
                                          </p:spTgt>
                                        </p:tgtEl>
                                        <p:attrNameLst>
                                          <p:attrName>style.visibility</p:attrName>
                                        </p:attrNameLst>
                                      </p:cBhvr>
                                      <p:to>
                                        <p:strVal val="visible"/>
                                      </p:to>
                                    </p:set>
                                    <p:animEffect filter="fade" transition="in">
                                      <p:cBhvr>
                                        <p:cTn dur="1000"/>
                                        <p:tgtEl>
                                          <p:spTgt spid="41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7" st="7"/>
                                            </p:txEl>
                                          </p:spTgt>
                                        </p:tgtEl>
                                        <p:attrNameLst>
                                          <p:attrName>style.visibility</p:attrName>
                                        </p:attrNameLst>
                                      </p:cBhvr>
                                      <p:to>
                                        <p:strVal val="visible"/>
                                      </p:to>
                                    </p:set>
                                    <p:animEffect filter="fade" transition="in">
                                      <p:cBhvr>
                                        <p:cTn dur="1000"/>
                                        <p:tgtEl>
                                          <p:spTgt spid="41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8" st="8"/>
                                            </p:txEl>
                                          </p:spTgt>
                                        </p:tgtEl>
                                        <p:attrNameLst>
                                          <p:attrName>style.visibility</p:attrName>
                                        </p:attrNameLst>
                                      </p:cBhvr>
                                      <p:to>
                                        <p:strVal val="visible"/>
                                      </p:to>
                                    </p:set>
                                    <p:animEffect filter="fade" transition="in">
                                      <p:cBhvr>
                                        <p:cTn dur="1000"/>
                                        <p:tgtEl>
                                          <p:spTgt spid="411">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31"/>
          <p:cNvPicPr preferRelativeResize="0"/>
          <p:nvPr/>
        </p:nvPicPr>
        <p:blipFill>
          <a:blip r:embed="rId3">
            <a:alphaModFix/>
          </a:blip>
          <a:stretch>
            <a:fillRect/>
          </a:stretch>
        </p:blipFill>
        <p:spPr>
          <a:xfrm>
            <a:off x="211495" y="225450"/>
            <a:ext cx="2184975" cy="572700"/>
          </a:xfrm>
          <a:prstGeom prst="rect">
            <a:avLst/>
          </a:prstGeom>
          <a:noFill/>
          <a:ln>
            <a:noFill/>
          </a:ln>
        </p:spPr>
      </p:pic>
      <p:cxnSp>
        <p:nvCxnSpPr>
          <p:cNvPr id="417" name="Google Shape;417;p31"/>
          <p:cNvCxnSpPr/>
          <p:nvPr/>
        </p:nvCxnSpPr>
        <p:spPr>
          <a:xfrm>
            <a:off x="2663813" y="312150"/>
            <a:ext cx="0" cy="399300"/>
          </a:xfrm>
          <a:prstGeom prst="straightConnector1">
            <a:avLst/>
          </a:prstGeom>
          <a:noFill/>
          <a:ln cap="flat" cmpd="sng" w="9525">
            <a:solidFill>
              <a:srgbClr val="999999"/>
            </a:solidFill>
            <a:prstDash val="solid"/>
            <a:round/>
            <a:headEnd len="med" w="med" type="none"/>
            <a:tailEnd len="med" w="med" type="none"/>
          </a:ln>
        </p:spPr>
      </p:cxnSp>
      <p:sp>
        <p:nvSpPr>
          <p:cNvPr id="418" name="Google Shape;418;p31"/>
          <p:cNvSpPr txBox="1"/>
          <p:nvPr/>
        </p:nvSpPr>
        <p:spPr>
          <a:xfrm>
            <a:off x="2397075" y="1940950"/>
            <a:ext cx="427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19" name="Google Shape;419;p31"/>
          <p:cNvSpPr txBox="1"/>
          <p:nvPr/>
        </p:nvSpPr>
        <p:spPr>
          <a:xfrm>
            <a:off x="1960375" y="2008875"/>
            <a:ext cx="49881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rPr>
              <a:t>Imagine New Ways to Thrive</a:t>
            </a:r>
            <a:endParaRPr sz="2400">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Soar above the competition with our unique bundled custom software and app development services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Visit </a:t>
            </a:r>
            <a:r>
              <a:rPr lang="en" u="sng">
                <a:solidFill>
                  <a:schemeClr val="hlink"/>
                </a:solidFill>
                <a:hlinkClick r:id="rId4"/>
              </a:rPr>
              <a:t>www.redhawk-tech.com</a:t>
            </a:r>
            <a:r>
              <a:rPr lang="en">
                <a:solidFill>
                  <a:schemeClr val="dk1"/>
                </a:solidFill>
              </a:rPr>
              <a:t>  </a:t>
            </a:r>
            <a:endParaRPr>
              <a:solidFill>
                <a:schemeClr val="dk1"/>
              </a:solidFill>
            </a:endParaRPr>
          </a:p>
        </p:txBody>
      </p:sp>
      <p:sp>
        <p:nvSpPr>
          <p:cNvPr id="420" name="Google Shape;420;p31"/>
          <p:cNvSpPr txBox="1"/>
          <p:nvPr/>
        </p:nvSpPr>
        <p:spPr>
          <a:xfrm>
            <a:off x="2770788" y="312150"/>
            <a:ext cx="6373200" cy="39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rPr>
              <a:t>Advance with Confidence</a:t>
            </a:r>
            <a:endParaRPr b="1" sz="1800">
              <a:solidFill>
                <a:srgbClr val="B7B7B7"/>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